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3" r:id="rId2"/>
  </p:sldMasterIdLst>
  <p:notesMasterIdLst>
    <p:notesMasterId r:id="rId8"/>
  </p:notesMasterIdLst>
  <p:handoutMasterIdLst>
    <p:handoutMasterId r:id="rId9"/>
  </p:handoutMasterIdLst>
  <p:sldIdLst>
    <p:sldId id="510" r:id="rId3"/>
    <p:sldId id="511" r:id="rId4"/>
    <p:sldId id="513" r:id="rId5"/>
    <p:sldId id="512" r:id="rId6"/>
    <p:sldId id="514" r:id="rId7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057D77"/>
    <a:srgbClr val="9F9F9F"/>
    <a:srgbClr val="F3AE00"/>
    <a:srgbClr val="007D81"/>
    <a:srgbClr val="CC33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3" autoAdjust="0"/>
    <p:restoredTop sz="94639" autoAdjust="0"/>
  </p:normalViewPr>
  <p:slideViewPr>
    <p:cSldViewPr>
      <p:cViewPr varScale="1">
        <p:scale>
          <a:sx n="108" d="100"/>
          <a:sy n="108" d="100"/>
        </p:scale>
        <p:origin x="130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142" y="-108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 dirty="0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de-DE" dirty="0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 dirty="0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041F2CF2-397C-4532-9DDC-D09B14771669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18780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 dirty="0"/>
          </a:p>
        </p:txBody>
      </p:sp>
      <p:sp>
        <p:nvSpPr>
          <p:cNvPr id="349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de-DE" dirty="0"/>
          </a:p>
        </p:txBody>
      </p:sp>
      <p:sp>
        <p:nvSpPr>
          <p:cNvPr id="3491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49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49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 dirty="0"/>
          </a:p>
        </p:txBody>
      </p:sp>
      <p:sp>
        <p:nvSpPr>
          <p:cNvPr id="349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48C9443D-11B9-485E-9DAC-9FBCE340A52B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80900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16696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09712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4153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BKA-2018\BKA2018-Brief\REPUBLIK-AT-DOKUMENTVORLAGEN\POTX\HG_Powerpoint_4zu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/>
        </p:nvSpPr>
        <p:spPr bwMode="auto">
          <a:xfrm>
            <a:off x="6651625" y="230188"/>
            <a:ext cx="22002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de-AT" altLang="de-DE" sz="1200">
                <a:solidFill>
                  <a:schemeClr val="tx2"/>
                </a:solidFill>
              </a:rPr>
              <a:t>bildung-ktn.gv.at</a:t>
            </a:r>
          </a:p>
        </p:txBody>
      </p:sp>
      <p:pic>
        <p:nvPicPr>
          <p:cNvPr id="8" name="Grafik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107950"/>
            <a:ext cx="281146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999" y="1270000"/>
            <a:ext cx="7978526" cy="1054449"/>
          </a:xfrm>
        </p:spPr>
        <p:txBody>
          <a:bodyPr anchor="b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414799"/>
            <a:ext cx="7978526" cy="1853851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5588000"/>
            <a:ext cx="3422650" cy="554038"/>
          </a:xfrm>
        </p:spPr>
        <p:txBody>
          <a:bodyPr anchor="b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553517041"/>
      </p:ext>
    </p:extLst>
  </p:cSld>
  <p:clrMapOvr>
    <a:masterClrMapping/>
  </p:clrMapOvr>
  <p:transition advClick="0" advTm="40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0" y="2077200"/>
            <a:ext cx="7978775" cy="392271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>
          <a:xfrm>
            <a:off x="7704138" y="6386513"/>
            <a:ext cx="814387" cy="2667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6F834-6872-49B6-A3E2-C05EAF1770ED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27341442"/>
      </p:ext>
    </p:extLst>
  </p:cSld>
  <p:clrMapOvr>
    <a:masterClrMapping/>
  </p:clrMapOvr>
  <p:transition advClick="0" advTm="40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1316047"/>
            <a:ext cx="7978525" cy="82945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5647"/>
            <a:ext cx="7978775" cy="4066391"/>
          </a:xfrm>
        </p:spPr>
        <p:txBody>
          <a:bodyPr rtlCol="0">
            <a:noAutofit/>
          </a:bodyPr>
          <a:lstStyle/>
          <a:p>
            <a:pPr lvl="0"/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4" name="Fußzeilenplatzhalter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1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AF6AD-6D63-4FB1-87EC-7B45097A0702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33156806"/>
      </p:ext>
    </p:extLst>
  </p:cSld>
  <p:clrMapOvr>
    <a:masterClrMapping/>
  </p:clrMapOvr>
  <p:transition advClick="0" advTm="40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7200"/>
            <a:ext cx="3813175" cy="4064838"/>
          </a:xfrm>
        </p:spPr>
        <p:txBody>
          <a:bodyPr rtlCol="0">
            <a:noAutofit/>
          </a:bodyPr>
          <a:lstStyle/>
          <a:p>
            <a:pPr lvl="0"/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2077200"/>
            <a:ext cx="3812400" cy="40648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54EBB-E918-40CE-A324-91673993617A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2583200"/>
      </p:ext>
    </p:extLst>
  </p:cSld>
  <p:clrMapOvr>
    <a:masterClrMapping/>
  </p:clrMapOvr>
  <p:transition advClick="0" advTm="40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2077200"/>
            <a:ext cx="3838575" cy="40648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0" y="2077200"/>
            <a:ext cx="3838575" cy="40648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5" name="Fußzeilenplatzhalt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6" name="Foliennummernplatzhalter 1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490CB-9215-4F8D-960C-AA86CE7EB7F9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48157898"/>
      </p:ext>
    </p:extLst>
  </p:cSld>
  <p:clrMapOvr>
    <a:masterClrMapping/>
  </p:clrMapOvr>
  <p:transition advClick="0" advTm="40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0" y="2077200"/>
            <a:ext cx="7978775" cy="40648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1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8C447-13C6-43E9-A3D2-2DCA7C3073A5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11996652"/>
      </p:ext>
    </p:extLst>
  </p:cSld>
  <p:clrMapOvr>
    <a:masterClrMapping/>
  </p:clrMapOvr>
  <p:transition advClick="0" advTm="40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999" y="1266450"/>
            <a:ext cx="5389200" cy="1117613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4857750"/>
            <a:ext cx="3423600" cy="1284288"/>
          </a:xfrm>
        </p:spPr>
        <p:txBody>
          <a:bodyPr anchor="b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169180606"/>
      </p:ext>
    </p:extLst>
  </p:cSld>
  <p:clrMapOvr>
    <a:masterClrMapping/>
  </p:clrMapOvr>
  <p:transition advClick="0" advTm="40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27268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67306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32842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66999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3296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27436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56687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95438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31362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62980" y="10887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5292" y="1996244"/>
            <a:ext cx="7031124" cy="4133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12747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BKA-2018\BKA2018-Brief\REPUBLIK-AT-DOKUMENTVORLAGEN\POTX\HG_Powerpoint_4zu3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elplatzhalter 1"/>
          <p:cNvSpPr>
            <a:spLocks noGrp="1"/>
          </p:cNvSpPr>
          <p:nvPr>
            <p:ph type="title"/>
          </p:nvPr>
        </p:nvSpPr>
        <p:spPr bwMode="auto">
          <a:xfrm>
            <a:off x="539750" y="1317625"/>
            <a:ext cx="79787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  <a:endParaRPr lang="de-AT" altLang="de-DE"/>
          </a:p>
        </p:txBody>
      </p:sp>
      <p:sp>
        <p:nvSpPr>
          <p:cNvPr id="1028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39750" y="2076450"/>
            <a:ext cx="7978775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 bearbeiten </a:t>
            </a:r>
            <a:br>
              <a:rPr lang="de-DE" altLang="de-DE"/>
            </a:br>
            <a:r>
              <a:rPr lang="de-DE" altLang="de-DE"/>
              <a:t>Erste Ebene </a:t>
            </a:r>
          </a:p>
          <a:p>
            <a:pPr lvl="1"/>
            <a:r>
              <a:rPr lang="de-DE" altLang="de-DE"/>
              <a:t>Zweite Ebene – wie Ebene zuvor</a:t>
            </a:r>
          </a:p>
          <a:p>
            <a:pPr lvl="2"/>
            <a:r>
              <a:rPr lang="de-DE" altLang="de-DE"/>
              <a:t>Dritte Ebene – wie Ebene zuvor</a:t>
            </a:r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39750" y="6386513"/>
            <a:ext cx="6875463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088" y="6386513"/>
            <a:ext cx="960437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72350346-A016-40BF-AD8E-66D29D28E9D3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  <p:sp>
        <p:nvSpPr>
          <p:cNvPr id="1031" name="Textfeld 9"/>
          <p:cNvSpPr txBox="1">
            <a:spLocks noChangeArrowheads="1"/>
          </p:cNvSpPr>
          <p:nvPr/>
        </p:nvSpPr>
        <p:spPr bwMode="auto">
          <a:xfrm>
            <a:off x="6651625" y="230188"/>
            <a:ext cx="22002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de-AT" altLang="de-DE" sz="1200">
                <a:solidFill>
                  <a:schemeClr val="tx2"/>
                </a:solidFill>
              </a:rPr>
              <a:t>bildung-ktn.gv.at</a:t>
            </a:r>
          </a:p>
        </p:txBody>
      </p:sp>
      <p:pic>
        <p:nvPicPr>
          <p:cNvPr id="1032" name="Grafik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107950"/>
            <a:ext cx="281146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798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</p:sldLayoutIdLst>
  <p:transition advClick="0" advTm="4000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9pPr>
    </p:titleStyle>
    <p:bodyStyle>
      <a:lvl1pPr marL="250825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rgbClr val="0F1B20"/>
          </a:solidFill>
          <a:latin typeface="+mn-lt"/>
          <a:ea typeface="+mn-ea"/>
          <a:cs typeface="+mn-cs"/>
        </a:defRPr>
      </a:lvl1pPr>
      <a:lvl2pPr marL="503238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Font typeface="Corbel" panose="020B0503020204020204" pitchFamily="34" charset="0"/>
        <a:buChar char="−"/>
        <a:defRPr kern="1200">
          <a:solidFill>
            <a:srgbClr val="0F1B20"/>
          </a:solidFill>
          <a:latin typeface="+mn-lt"/>
          <a:ea typeface="+mn-ea"/>
          <a:cs typeface="+mn-cs"/>
        </a:defRPr>
      </a:lvl2pPr>
      <a:lvl3pPr marL="755650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rgbClr val="0F1B2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–"/>
        <a:defRPr kern="1200">
          <a:solidFill>
            <a:srgbClr val="0F1B20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4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»"/>
        <a:defRPr kern="1200">
          <a:solidFill>
            <a:srgbClr val="0F1B2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971550" y="1493838"/>
            <a:ext cx="817245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de-DE" altLang="de-DE" sz="2000" b="1" dirty="0"/>
              <a:t>Information zum Aufnahmeverfahren für </a:t>
            </a:r>
            <a:br>
              <a:rPr lang="de-DE" altLang="de-DE" sz="2000" b="1" dirty="0"/>
            </a:br>
            <a:r>
              <a:rPr lang="de-DE" altLang="de-DE" sz="2000" b="1" dirty="0"/>
              <a:t>das Schuljahr </a:t>
            </a:r>
            <a:r>
              <a:rPr lang="de-DE" altLang="de-DE" sz="2000" b="1" dirty="0">
                <a:solidFill>
                  <a:srgbClr val="FF0000"/>
                </a:solidFill>
              </a:rPr>
              <a:t>2023/24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843213" y="3798888"/>
            <a:ext cx="462121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9pPr>
          </a:lstStyle>
          <a:p>
            <a:pPr eaLnBrk="1" hangingPunct="1"/>
            <a:r>
              <a:rPr lang="de-DE" altLang="de-DE" sz="1700" dirty="0">
                <a:solidFill>
                  <a:srgbClr val="FF0000"/>
                </a:solidFill>
                <a:latin typeface="Century Gothic" pitchFamily="34" charset="0"/>
              </a:rPr>
              <a:t>8 Fragen – 8 Antworten</a:t>
            </a:r>
          </a:p>
        </p:txBody>
      </p:sp>
    </p:spTree>
    <p:extLst>
      <p:ext uri="{BB962C8B-B14F-4D97-AF65-F5344CB8AC3E}">
        <p14:creationId xmlns:p14="http://schemas.microsoft.com/office/powerpoint/2010/main" val="1704121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827584" y="980728"/>
            <a:ext cx="8229600" cy="575945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0" indent="-381000" fontAlgn="auto">
              <a:spcAft>
                <a:spcPts val="0"/>
              </a:spcAft>
              <a:buFontTx/>
              <a:buAutoNum type="arabicPeriod"/>
            </a:pPr>
            <a:r>
              <a:rPr lang="de-DE" altLang="de-DE" sz="1600" b="1" dirty="0"/>
              <a:t>Wer muss sich anmelden?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endParaRPr lang="de-DE" altLang="de-DE" sz="1600" b="1" dirty="0"/>
          </a:p>
          <a:p>
            <a:pPr marL="381000" indent="-381000" fontAlgn="auto">
              <a:spcAft>
                <a:spcPts val="0"/>
              </a:spcAft>
              <a:buFontTx/>
              <a:buNone/>
            </a:pPr>
            <a:r>
              <a:rPr lang="de-DE" altLang="de-DE" sz="1600" b="0" dirty="0"/>
              <a:t>• 	Alle Schüler/innen der 4. Klasse Volksschule für die Mittelschule und das Gymnasium.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r>
              <a:rPr lang="de-DE" altLang="de-DE" sz="1600" b="0" dirty="0"/>
              <a:t>• 	Alle Schüler/innen der 4. Klasse Mittelschule und Gymnasium für ein (anderes) Gymnasium, Realgymnasium, Oberstufenrealgymnasium, die Berufsbildenden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r>
              <a:rPr lang="de-DE" altLang="de-DE" sz="1600" b="0" dirty="0"/>
              <a:t>	mittleren und höheren Schulen und die Polytechnische Schule.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r>
              <a:rPr lang="de-DE" altLang="de-DE" sz="1600" b="0" dirty="0"/>
              <a:t>•	Alle Schüler/innen der Polytechnischen Schule für das Gymnasium, 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r>
              <a:rPr lang="de-DE" altLang="de-DE" sz="1600" b="0" dirty="0"/>
              <a:t>	Realgymnasium, Oberstufenrealgymnasium und die Berufsbildenden mittleren 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r>
              <a:rPr lang="de-DE" altLang="de-DE" sz="1600" b="0" dirty="0"/>
              <a:t>	und höheren Schulen.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endParaRPr lang="de-DE" altLang="de-DE" sz="1600" b="0" dirty="0"/>
          </a:p>
          <a:p>
            <a:pPr marL="381000" indent="-381000" fontAlgn="auto">
              <a:spcAft>
                <a:spcPts val="0"/>
              </a:spcAft>
              <a:buFontTx/>
              <a:buAutoNum type="arabicPeriod" startAt="2"/>
            </a:pPr>
            <a:r>
              <a:rPr lang="de-DE" altLang="de-DE" sz="1600" b="1" dirty="0"/>
              <a:t>Wann melde ich mich an?</a:t>
            </a:r>
          </a:p>
          <a:p>
            <a:pPr marL="381000" indent="-381000" fontAlgn="auto">
              <a:spcAft>
                <a:spcPts val="0"/>
              </a:spcAft>
              <a:buFontTx/>
              <a:buAutoNum type="arabicPeriod" startAt="2"/>
            </a:pPr>
            <a:endParaRPr lang="de-DE" altLang="de-DE" sz="1600" b="0" dirty="0"/>
          </a:p>
          <a:p>
            <a:pPr marL="381000" indent="-381000" fontAlgn="auto">
              <a:spcAft>
                <a:spcPts val="0"/>
              </a:spcAft>
            </a:pPr>
            <a:r>
              <a:rPr lang="de-AT" altLang="de-DE" sz="1600" b="0" dirty="0"/>
              <a:t>Vom </a:t>
            </a:r>
            <a:r>
              <a:rPr lang="de-AT" altLang="de-DE" sz="1600" b="0" dirty="0">
                <a:solidFill>
                  <a:srgbClr val="FF0000"/>
                </a:solidFill>
              </a:rPr>
              <a:t>10. Februar bis  03. März 202</a:t>
            </a:r>
            <a:r>
              <a:rPr lang="de-DE" altLang="de-DE" sz="1600" b="0" dirty="0">
                <a:solidFill>
                  <a:srgbClr val="FF0000"/>
                </a:solidFill>
              </a:rPr>
              <a:t>3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endParaRPr lang="de-DE" altLang="de-DE" sz="1600" b="0" dirty="0"/>
          </a:p>
          <a:p>
            <a:pPr marL="381000" indent="-381000" fontAlgn="auto">
              <a:spcAft>
                <a:spcPts val="0"/>
              </a:spcAft>
              <a:buFontTx/>
              <a:buAutoNum type="arabicPeriod" startAt="3"/>
            </a:pPr>
            <a:r>
              <a:rPr lang="de-DE" altLang="de-DE" sz="1600" b="1" dirty="0"/>
              <a:t>Wo melde ich mich an?</a:t>
            </a:r>
          </a:p>
          <a:p>
            <a:pPr marL="381000" indent="-381000" fontAlgn="auto">
              <a:spcAft>
                <a:spcPts val="0"/>
              </a:spcAft>
              <a:buFontTx/>
              <a:buAutoNum type="arabicPeriod" startAt="3"/>
            </a:pPr>
            <a:endParaRPr lang="de-DE" altLang="de-DE" sz="1600" b="1" dirty="0"/>
          </a:p>
          <a:p>
            <a:pPr marL="381000" indent="-381000" fontAlgn="auto">
              <a:spcAft>
                <a:spcPts val="0"/>
              </a:spcAft>
            </a:pPr>
            <a:r>
              <a:rPr lang="de-DE" altLang="de-DE" sz="1600" b="0" dirty="0"/>
              <a:t>An der Erstwunschschule</a:t>
            </a:r>
          </a:p>
          <a:p>
            <a:pPr marL="0" indent="0" fontAlgn="auto">
              <a:spcAft>
                <a:spcPts val="0"/>
              </a:spcAft>
              <a:buNone/>
            </a:pPr>
            <a:endParaRPr lang="de-DE" altLang="de-DE" sz="1600" b="0" dirty="0"/>
          </a:p>
        </p:txBody>
      </p:sp>
    </p:spTree>
    <p:extLst>
      <p:ext uri="{BB962C8B-B14F-4D97-AF65-F5344CB8AC3E}">
        <p14:creationId xmlns:p14="http://schemas.microsoft.com/office/powerpoint/2010/main" val="712835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575556" y="1484784"/>
            <a:ext cx="7740650" cy="417671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0" indent="-381000" fontAlgn="auto">
              <a:spcAft>
                <a:spcPts val="0"/>
              </a:spcAft>
              <a:buFontTx/>
              <a:buNone/>
            </a:pPr>
            <a:endParaRPr lang="de-DE" altLang="de-DE" sz="1400" b="0" dirty="0"/>
          </a:p>
          <a:p>
            <a:pPr marL="381000" indent="-381000" fontAlgn="auto">
              <a:spcAft>
                <a:spcPts val="0"/>
              </a:spcAft>
              <a:buFontTx/>
              <a:buAutoNum type="arabicPeriod" startAt="4"/>
            </a:pPr>
            <a:r>
              <a:rPr lang="de-DE" altLang="de-DE" sz="1600" b="1" dirty="0"/>
              <a:t>Welche Unterlagen benötige ich?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endParaRPr lang="de-DE" altLang="de-DE" sz="1600" b="1" dirty="0"/>
          </a:p>
          <a:p>
            <a:pPr marL="381000" indent="-381000" fontAlgn="auto">
              <a:spcAft>
                <a:spcPts val="0"/>
              </a:spcAft>
            </a:pPr>
            <a:r>
              <a:rPr lang="de-DE" altLang="de-DE" sz="1600" b="0" dirty="0"/>
              <a:t>Die Schulnachricht im Original; </a:t>
            </a:r>
          </a:p>
          <a:p>
            <a:pPr marL="381000" indent="-381000" fontAlgn="auto">
              <a:spcAft>
                <a:spcPts val="0"/>
              </a:spcAft>
            </a:pPr>
            <a:r>
              <a:rPr lang="de-DE" altLang="de-DE" sz="1600" b="0" dirty="0"/>
              <a:t>Schüler/innen der Polytechnischen Schule benötigen auch das Jahreszeugnis der 4. Klasse MS im Original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endParaRPr lang="de-AT" altLang="de-DE" sz="1600" b="0" dirty="0"/>
          </a:p>
          <a:p>
            <a:pPr marL="381000" indent="-381000" fontAlgn="auto">
              <a:spcAft>
                <a:spcPts val="0"/>
              </a:spcAft>
              <a:buFontTx/>
              <a:buAutoNum type="arabicPeriod" startAt="5"/>
            </a:pPr>
            <a:r>
              <a:rPr lang="de-DE" altLang="de-DE" sz="1600" b="1" dirty="0"/>
              <a:t>Wie erfolgt die vorläufige Zuweisung des Schulplatzes?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endParaRPr lang="de-DE" altLang="de-DE" sz="1600" b="1" dirty="0"/>
          </a:p>
          <a:p>
            <a:pPr marL="381000" indent="-381000" fontAlgn="auto">
              <a:spcAft>
                <a:spcPts val="0"/>
              </a:spcAft>
            </a:pPr>
            <a:r>
              <a:rPr lang="de-DE" altLang="de-DE" sz="1600" b="0" dirty="0"/>
              <a:t>Die Reihung erfolgt auf Grundlage der Schulnachricht nach Maßgabe der Leistung und des Platzangebotes. Der Anmeldezeitpunkt innerhalb der Anmeldefrist hat keinen </a:t>
            </a:r>
            <a:r>
              <a:rPr lang="de-AT" altLang="de-DE" sz="1600" b="0" dirty="0"/>
              <a:t>Einfluss auf die Reihung.</a:t>
            </a:r>
            <a:endParaRPr lang="de-DE" altLang="de-DE" sz="1600" b="0" dirty="0"/>
          </a:p>
        </p:txBody>
      </p:sp>
    </p:spTree>
    <p:extLst>
      <p:ext uri="{BB962C8B-B14F-4D97-AF65-F5344CB8AC3E}">
        <p14:creationId xmlns:p14="http://schemas.microsoft.com/office/powerpoint/2010/main" val="3290027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503548" y="1052736"/>
            <a:ext cx="8086725" cy="543718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0" indent="-381000" fontAlgn="auto">
              <a:spcAft>
                <a:spcPts val="0"/>
              </a:spcAft>
              <a:buFontTx/>
              <a:buAutoNum type="arabicPeriod" startAt="6"/>
            </a:pPr>
            <a:r>
              <a:rPr lang="de-DE" altLang="de-DE" sz="1600" b="1" dirty="0"/>
              <a:t>Wann erfolgt die Information über die vorläufige Schulplatzzuweisung?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endParaRPr lang="de-DE" altLang="de-DE" sz="1600" b="1" dirty="0"/>
          </a:p>
          <a:p>
            <a:pPr marL="381000" indent="-381000" fontAlgn="auto">
              <a:spcAft>
                <a:spcPts val="0"/>
              </a:spcAft>
            </a:pPr>
            <a:r>
              <a:rPr lang="de-DE" altLang="de-DE" sz="1600" b="0" dirty="0"/>
              <a:t>Die Information erfolgt bis </a:t>
            </a:r>
            <a:r>
              <a:rPr lang="de-DE" altLang="de-DE" sz="1600" dirty="0">
                <a:solidFill>
                  <a:srgbClr val="FF0000"/>
                </a:solidFill>
              </a:rPr>
              <a:t>03. April 2023.</a:t>
            </a:r>
          </a:p>
          <a:p>
            <a:pPr marL="381000" indent="-381000" fontAlgn="auto">
              <a:spcAft>
                <a:spcPts val="0"/>
              </a:spcAft>
            </a:pPr>
            <a:endParaRPr lang="de-DE" altLang="de-DE" sz="1600" b="0" dirty="0"/>
          </a:p>
          <a:p>
            <a:pPr marL="381000" indent="-381000" fontAlgn="auto">
              <a:spcAft>
                <a:spcPts val="0"/>
              </a:spcAft>
            </a:pPr>
            <a:r>
              <a:rPr lang="de-DE" altLang="de-DE" sz="1600" b="0" dirty="0"/>
              <a:t>Wenn Ihnen kein Schulplatz vorläufig zugewiesen werden konnte, haben Sie </a:t>
            </a:r>
            <a:r>
              <a:rPr lang="de-DE" altLang="de-DE" sz="1600" b="1" dirty="0"/>
              <a:t>ab Anfang </a:t>
            </a:r>
            <a:r>
              <a:rPr lang="de-DE" altLang="de-DE" sz="1600" b="1" dirty="0">
                <a:solidFill>
                  <a:srgbClr val="FF0000"/>
                </a:solidFill>
              </a:rPr>
              <a:t>April</a:t>
            </a:r>
            <a:r>
              <a:rPr lang="de-DE" altLang="de-DE" sz="1600" b="0" dirty="0"/>
              <a:t> die Möglichkeit, sich auf der </a:t>
            </a:r>
            <a:r>
              <a:rPr lang="de-DE" altLang="de-DE" sz="1600" b="1" dirty="0"/>
              <a:t>Homepage der Bildungsdirektion Kärnten</a:t>
            </a:r>
            <a:r>
              <a:rPr lang="de-DE" altLang="de-DE" sz="1600" b="0" dirty="0"/>
              <a:t> darüber zu informieren, an welchen Schulen noch Schulplätze verfügbar sind.</a:t>
            </a:r>
          </a:p>
          <a:p>
            <a:pPr marL="381000" indent="-381000" fontAlgn="auto">
              <a:spcAft>
                <a:spcPts val="0"/>
              </a:spcAft>
              <a:buFontTx/>
              <a:buNone/>
            </a:pPr>
            <a:endParaRPr lang="de-DE" altLang="de-DE" sz="1600" b="0" dirty="0"/>
          </a:p>
          <a:p>
            <a:pPr marL="381000" indent="-381000" fontAlgn="auto">
              <a:spcAft>
                <a:spcPts val="0"/>
              </a:spcAft>
            </a:pPr>
            <a:r>
              <a:rPr lang="de-DE" altLang="de-DE" sz="1600" b="0" dirty="0"/>
              <a:t>Der Antrag auf </a:t>
            </a:r>
            <a:r>
              <a:rPr lang="de-DE" altLang="de-DE" sz="1600" b="1" dirty="0"/>
              <a:t>Aufnahme</a:t>
            </a:r>
            <a:r>
              <a:rPr lang="de-DE" altLang="de-DE" sz="1600" b="0" dirty="0"/>
              <a:t> kann </a:t>
            </a:r>
            <a:r>
              <a:rPr lang="de-DE" altLang="de-DE" sz="1600" b="1" dirty="0">
                <a:solidFill>
                  <a:srgbClr val="FF0000"/>
                </a:solidFill>
              </a:rPr>
              <a:t>bis </a:t>
            </a:r>
            <a:r>
              <a:rPr lang="de-DE" altLang="de-DE" sz="1600" dirty="0">
                <a:solidFill>
                  <a:srgbClr val="FF0000"/>
                </a:solidFill>
              </a:rPr>
              <a:t>30</a:t>
            </a:r>
            <a:r>
              <a:rPr lang="de-DE" altLang="de-DE" sz="1600" b="1" dirty="0">
                <a:solidFill>
                  <a:srgbClr val="FF0000"/>
                </a:solidFill>
              </a:rPr>
              <a:t>. April 2023 </a:t>
            </a:r>
            <a:r>
              <a:rPr lang="de-DE" altLang="de-DE" sz="1600" b="0" dirty="0">
                <a:solidFill>
                  <a:srgbClr val="FF0000"/>
                </a:solidFill>
              </a:rPr>
              <a:t> </a:t>
            </a:r>
            <a:r>
              <a:rPr lang="de-DE" altLang="de-DE" sz="1600" b="0" dirty="0"/>
              <a:t>bei einer Schule, an der noch freie Schulplätze vorhanden sind, gestellt werden. Das Original der Schulnachricht ist an dieser Schule abzugeben. </a:t>
            </a:r>
          </a:p>
          <a:p>
            <a:pPr marL="0" indent="0" fontAlgn="auto">
              <a:spcAft>
                <a:spcPts val="0"/>
              </a:spcAft>
              <a:buNone/>
            </a:pPr>
            <a:r>
              <a:rPr lang="de-DE" altLang="de-DE" sz="1600" b="0" dirty="0"/>
              <a:t>         Die vorläufige Schulplatzzuweisung durch diese Schule erfolgt </a:t>
            </a:r>
            <a:r>
              <a:rPr lang="de-DE" altLang="de-DE" sz="1600" dirty="0">
                <a:solidFill>
                  <a:srgbClr val="FF0000"/>
                </a:solidFill>
              </a:rPr>
              <a:t>bis 15. Mai 2023.</a:t>
            </a:r>
          </a:p>
          <a:p>
            <a:pPr marL="0" indent="0" fontAlgn="auto">
              <a:spcAft>
                <a:spcPts val="0"/>
              </a:spcAft>
              <a:buNone/>
            </a:pPr>
            <a:endParaRPr lang="de-DE" altLang="de-DE" sz="1600" b="0" dirty="0"/>
          </a:p>
          <a:p>
            <a:pPr marL="381000" indent="-381000" fontAlgn="auto">
              <a:spcAft>
                <a:spcPts val="0"/>
              </a:spcAft>
            </a:pPr>
            <a:r>
              <a:rPr lang="de-DE" altLang="de-DE" sz="1600" b="0" dirty="0"/>
              <a:t>Aufnahmebewerber/innen, denen auch in der 2. Aufnahmerunde kein Schulplatz vorläufig zugewiesen werden konnte, werden der Bildungsdirektion Kärnten gemeldet, die sich im Einvernehmen mit  Ihnen um einen geeigneten Schulplatz bemühen wird.</a:t>
            </a:r>
          </a:p>
        </p:txBody>
      </p:sp>
    </p:spTree>
    <p:extLst>
      <p:ext uri="{BB962C8B-B14F-4D97-AF65-F5344CB8AC3E}">
        <p14:creationId xmlns:p14="http://schemas.microsoft.com/office/powerpoint/2010/main" val="2847383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91580" y="1088740"/>
            <a:ext cx="7740650" cy="51847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0" indent="-381000" fontAlgn="auto">
              <a:spcAft>
                <a:spcPts val="0"/>
              </a:spcAft>
              <a:buFontTx/>
              <a:buNone/>
              <a:defRPr/>
            </a:pPr>
            <a:endParaRPr lang="de-DE" sz="1400" b="0" dirty="0"/>
          </a:p>
          <a:p>
            <a:pPr marL="381000" indent="-381000" fontAlgn="auto">
              <a:spcAft>
                <a:spcPts val="0"/>
              </a:spcAft>
              <a:buFontTx/>
              <a:buNone/>
              <a:defRPr/>
            </a:pPr>
            <a:endParaRPr lang="de-DE" sz="1400" b="0" dirty="0"/>
          </a:p>
          <a:p>
            <a:pPr marL="381000" indent="-381000" fontAlgn="auto">
              <a:spcAft>
                <a:spcPts val="0"/>
              </a:spcAft>
              <a:buFontTx/>
              <a:buAutoNum type="arabicPeriod" startAt="7"/>
              <a:defRPr/>
            </a:pPr>
            <a:r>
              <a:rPr lang="de-DE" sz="1600" b="1" dirty="0"/>
              <a:t>Wann erfolgt die endgültige Aufnahme?</a:t>
            </a:r>
          </a:p>
          <a:p>
            <a:pPr marL="381000" indent="-381000" fontAlgn="auto">
              <a:spcAft>
                <a:spcPts val="0"/>
              </a:spcAft>
              <a:buFontTx/>
              <a:buNone/>
              <a:defRPr/>
            </a:pPr>
            <a:endParaRPr lang="de-DE" sz="1600" b="1" dirty="0"/>
          </a:p>
          <a:p>
            <a:pPr marL="381000" indent="-381000" fontAlgn="auto">
              <a:spcAft>
                <a:spcPts val="0"/>
              </a:spcAft>
              <a:defRPr/>
            </a:pPr>
            <a:r>
              <a:rPr lang="de-DE" sz="1600" b="0" dirty="0"/>
              <a:t>Die definitive Aufnahme erfolgt nach der Abgabe des Jahreszeugnisses, bei Erfüllung der Aufnahmevoraussetzungen.</a:t>
            </a:r>
          </a:p>
          <a:p>
            <a:pPr marL="381000" indent="-381000" fontAlgn="auto">
              <a:spcAft>
                <a:spcPts val="0"/>
              </a:spcAft>
              <a:buFontTx/>
              <a:buNone/>
              <a:defRPr/>
            </a:pPr>
            <a:endParaRPr lang="de-DE" sz="1600" b="0" dirty="0"/>
          </a:p>
          <a:p>
            <a:pPr marL="381000" indent="-381000" fontAlgn="auto">
              <a:spcAft>
                <a:spcPts val="0"/>
              </a:spcAft>
              <a:buFontTx/>
              <a:buAutoNum type="arabicPeriod" startAt="8"/>
              <a:defRPr/>
            </a:pPr>
            <a:r>
              <a:rPr lang="de-DE" sz="1600" b="1" dirty="0"/>
              <a:t>Wann erfolgen allfällige Eignungsprüfungen?</a:t>
            </a:r>
          </a:p>
          <a:p>
            <a:pPr marL="381000" indent="-381000" fontAlgn="auto">
              <a:spcAft>
                <a:spcPts val="0"/>
              </a:spcAft>
              <a:buFontTx/>
              <a:buNone/>
              <a:defRPr/>
            </a:pPr>
            <a:endParaRPr lang="de-DE" sz="1600" b="1" dirty="0"/>
          </a:p>
          <a:p>
            <a:pPr marL="381000" indent="-381000" fontAlgn="auto">
              <a:spcAft>
                <a:spcPts val="0"/>
              </a:spcAft>
              <a:defRPr/>
            </a:pPr>
            <a:r>
              <a:rPr lang="de-AT" sz="1600" b="0" dirty="0"/>
              <a:t>In der Woche vom</a:t>
            </a:r>
            <a:r>
              <a:rPr lang="de-AT" sz="1600" b="0" dirty="0">
                <a:solidFill>
                  <a:srgbClr val="FF0000"/>
                </a:solidFill>
              </a:rPr>
              <a:t> 06</a:t>
            </a:r>
            <a:r>
              <a:rPr lang="de-AT" sz="1600" dirty="0">
                <a:solidFill>
                  <a:srgbClr val="FF0000"/>
                </a:solidFill>
              </a:rPr>
              <a:t>. </a:t>
            </a:r>
            <a:r>
              <a:rPr lang="de-AT" sz="1600">
                <a:solidFill>
                  <a:srgbClr val="FF0000"/>
                </a:solidFill>
              </a:rPr>
              <a:t>März </a:t>
            </a:r>
            <a:r>
              <a:rPr lang="de-AT" sz="1600" b="0" dirty="0">
                <a:solidFill>
                  <a:srgbClr val="FF0000"/>
                </a:solidFill>
              </a:rPr>
              <a:t>bis </a:t>
            </a:r>
            <a:r>
              <a:rPr lang="de-AT" sz="1600" b="0">
                <a:solidFill>
                  <a:srgbClr val="FF0000"/>
                </a:solidFill>
              </a:rPr>
              <a:t>einschließlich 09</a:t>
            </a:r>
            <a:r>
              <a:rPr lang="de-AT" sz="1600" b="1">
                <a:solidFill>
                  <a:srgbClr val="FF0000"/>
                </a:solidFill>
              </a:rPr>
              <a:t>. </a:t>
            </a:r>
            <a:r>
              <a:rPr lang="de-AT" sz="1600" b="1" dirty="0">
                <a:solidFill>
                  <a:srgbClr val="FF0000"/>
                </a:solidFill>
              </a:rPr>
              <a:t>März 2023</a:t>
            </a:r>
            <a:r>
              <a:rPr lang="de-AT" sz="1600" b="0" dirty="0"/>
              <a:t>. Der genaue Termin wird  von der jeweiligen Schulleitung festgelegt.</a:t>
            </a:r>
          </a:p>
          <a:p>
            <a:pPr marL="381000" indent="-381000" fontAlgn="auto">
              <a:spcAft>
                <a:spcPts val="0"/>
              </a:spcAft>
              <a:buFontTx/>
              <a:buNone/>
              <a:defRPr/>
            </a:pPr>
            <a:endParaRPr lang="de-AT" sz="1600" b="0" dirty="0"/>
          </a:p>
          <a:p>
            <a:pPr marL="381000" indent="-381000" fontAlgn="auto">
              <a:spcAft>
                <a:spcPts val="0"/>
              </a:spcAft>
              <a:defRPr/>
            </a:pPr>
            <a:endParaRPr lang="de-DE" sz="1600" b="1" dirty="0"/>
          </a:p>
          <a:p>
            <a:pPr marL="0" indent="0" fontAlgn="auto">
              <a:spcAft>
                <a:spcPts val="0"/>
              </a:spcAft>
              <a:buFontTx/>
              <a:buNone/>
              <a:defRPr/>
            </a:pPr>
            <a:endParaRPr lang="de-DE" sz="1600" b="1" dirty="0"/>
          </a:p>
        </p:txBody>
      </p:sp>
    </p:spTree>
    <p:extLst>
      <p:ext uri="{BB962C8B-B14F-4D97-AF65-F5344CB8AC3E}">
        <p14:creationId xmlns:p14="http://schemas.microsoft.com/office/powerpoint/2010/main" val="4044522750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epublik-AT-4x3">
  <a:themeElements>
    <a:clrScheme name="Republik-AT">
      <a:dk1>
        <a:srgbClr val="000000"/>
      </a:dk1>
      <a:lt1>
        <a:srgbClr val="E6EFF3"/>
      </a:lt1>
      <a:dk2>
        <a:srgbClr val="E6320F"/>
      </a:dk2>
      <a:lt2>
        <a:srgbClr val="FFFFFF"/>
      </a:lt2>
      <a:accent1>
        <a:srgbClr val="CA0237"/>
      </a:accent1>
      <a:accent2>
        <a:srgbClr val="5FB564"/>
      </a:accent2>
      <a:accent3>
        <a:srgbClr val="950F53"/>
      </a:accent3>
      <a:accent4>
        <a:srgbClr val="F59C00"/>
      </a:accent4>
      <a:accent5>
        <a:srgbClr val="3BACBE"/>
      </a:accent5>
      <a:accent6>
        <a:srgbClr val="BCCF00"/>
      </a:accent6>
      <a:hlink>
        <a:srgbClr val="1C1C1C"/>
      </a:hlink>
      <a:folHlink>
        <a:srgbClr val="636362"/>
      </a:folHlink>
    </a:clrScheme>
    <a:fontScheme name="BKA2018-Schriften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BDKTN-4x3.potx" id="{C6C1BFC1-357B-4D1A-B0E3-B255BFBD764E}" vid="{E61C3C89-59A4-4D06-AC59-31D4546E0514}"/>
    </a:ext>
  </a:ext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375</Words>
  <Application>Microsoft Office PowerPoint</Application>
  <PresentationFormat>Bildschirmpräsentation (4:3)</PresentationFormat>
  <Paragraphs>47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5</vt:i4>
      </vt:variant>
    </vt:vector>
  </HeadingPairs>
  <TitlesOfParts>
    <vt:vector size="12" baseType="lpstr">
      <vt:lpstr>Arial</vt:lpstr>
      <vt:lpstr>Calibri</vt:lpstr>
      <vt:lpstr>Century Gothic</vt:lpstr>
      <vt:lpstr>Corbel</vt:lpstr>
      <vt:lpstr>Trebuchet MS</vt:lpstr>
      <vt:lpstr>Benutzerdefiniertes Design</vt:lpstr>
      <vt:lpstr>Republik-AT-4x3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Landesschulrat für Kärnten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</dc:title>
  <dc:creator>Sereinig</dc:creator>
  <cp:lastModifiedBy>User00</cp:lastModifiedBy>
  <cp:revision>689</cp:revision>
  <cp:lastPrinted>2018-01-29T09:02:50Z</cp:lastPrinted>
  <dcterms:created xsi:type="dcterms:W3CDTF">2006-01-23T07:17:13Z</dcterms:created>
  <dcterms:modified xsi:type="dcterms:W3CDTF">2023-01-30T14:11:51Z</dcterms:modified>
</cp:coreProperties>
</file>