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3" r:id="rId2"/>
  </p:sldMasterIdLst>
  <p:notesMasterIdLst>
    <p:notesMasterId r:id="rId10"/>
  </p:notesMasterIdLst>
  <p:handoutMasterIdLst>
    <p:handoutMasterId r:id="rId11"/>
  </p:handoutMasterIdLst>
  <p:sldIdLst>
    <p:sldId id="510" r:id="rId3"/>
    <p:sldId id="509" r:id="rId4"/>
    <p:sldId id="508" r:id="rId5"/>
    <p:sldId id="511" r:id="rId6"/>
    <p:sldId id="514" r:id="rId7"/>
    <p:sldId id="516" r:id="rId8"/>
    <p:sldId id="515" r:id="rId9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57D77"/>
    <a:srgbClr val="9F9F9F"/>
    <a:srgbClr val="F3AE00"/>
    <a:srgbClr val="007D81"/>
    <a:srgbClr val="CC33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3" autoAdjust="0"/>
    <p:restoredTop sz="94639" autoAdjust="0"/>
  </p:normalViewPr>
  <p:slideViewPr>
    <p:cSldViewPr>
      <p:cViewPr varScale="1">
        <p:scale>
          <a:sx n="64" d="100"/>
          <a:sy n="64" d="100"/>
        </p:scale>
        <p:origin x="69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42" y="-108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041F2CF2-397C-4532-9DDC-D09B1477166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18780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491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49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349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49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48C9443D-11B9-485E-9DAC-9FBCE340A52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80900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669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09712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153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/>
        </p:nvSpPr>
        <p:spPr bwMode="auto">
          <a:xfrm>
            <a:off x="6651625" y="230188"/>
            <a:ext cx="22002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de-AT" altLang="de-DE" sz="1200" smtClean="0">
                <a:solidFill>
                  <a:schemeClr val="tx2"/>
                </a:solidFill>
              </a:rPr>
              <a:t>bildung-ktn.gv.at</a:t>
            </a:r>
          </a:p>
        </p:txBody>
      </p:sp>
      <p:pic>
        <p:nvPicPr>
          <p:cNvPr id="8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107950"/>
            <a:ext cx="281146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999" y="1270000"/>
            <a:ext cx="7978526" cy="1054449"/>
          </a:xfrm>
        </p:spPr>
        <p:txBody>
          <a:bodyPr anchor="b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414799"/>
            <a:ext cx="7978526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5588000"/>
            <a:ext cx="3422650" cy="554038"/>
          </a:xfrm>
        </p:spPr>
        <p:txBody>
          <a:bodyPr anchor="b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856978381"/>
      </p:ext>
    </p:extLst>
  </p:cSld>
  <p:clrMapOvr>
    <a:masterClrMapping/>
  </p:clrMapOvr>
  <p:transition advClick="0" advTm="40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775" cy="392271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7704138" y="6386513"/>
            <a:ext cx="814387" cy="266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C6105-F9BF-44A0-BECE-CC0E469967D5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98153944"/>
      </p:ext>
    </p:extLst>
  </p:cSld>
  <p:clrMapOvr>
    <a:masterClrMapping/>
  </p:clrMapOvr>
  <p:transition advClick="0" advTm="40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316047"/>
            <a:ext cx="7978525" cy="82945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5647"/>
            <a:ext cx="7978775" cy="4066391"/>
          </a:xfrm>
        </p:spPr>
        <p:txBody>
          <a:bodyPr rtlCol="0">
            <a:noAutofit/>
          </a:bodyPr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62AE8-C957-4290-AD5F-69E508F79B3F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97802164"/>
      </p:ext>
    </p:extLst>
  </p:cSld>
  <p:clrMapOvr>
    <a:masterClrMapping/>
  </p:clrMapOvr>
  <p:transition advClick="0" advTm="40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7200"/>
            <a:ext cx="3813175" cy="4064838"/>
          </a:xfrm>
        </p:spPr>
        <p:txBody>
          <a:bodyPr rtlCol="0">
            <a:noAutofit/>
          </a:bodyPr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2077200"/>
            <a:ext cx="3812400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7AAA7-CA30-430F-A239-299BBEE178FA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50984096"/>
      </p:ext>
    </p:extLst>
  </p:cSld>
  <p:clrMapOvr>
    <a:masterClrMapping/>
  </p:clrMapOvr>
  <p:transition advClick="0" advTm="40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2077200"/>
            <a:ext cx="3838575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0" y="2077200"/>
            <a:ext cx="3838575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5" name="Fußzeilenplatzhalt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6" name="Foliennummernplatzhalter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D1606-B0D1-4420-A1AA-8FF1DBC16642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32114367"/>
      </p:ext>
    </p:extLst>
  </p:cSld>
  <p:clrMapOvr>
    <a:masterClrMapping/>
  </p:clrMapOvr>
  <p:transition advClick="0" advTm="40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0" y="2077200"/>
            <a:ext cx="7978775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57896-7E9B-41D5-9851-26A13D566C1C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77913454"/>
      </p:ext>
    </p:extLst>
  </p:cSld>
  <p:clrMapOvr>
    <a:masterClrMapping/>
  </p:clrMapOvr>
  <p:transition advClick="0" advTm="40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999" y="1266450"/>
            <a:ext cx="5389200" cy="1117613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4857750"/>
            <a:ext cx="3423600" cy="1284288"/>
          </a:xfrm>
        </p:spPr>
        <p:txBody>
          <a:bodyPr anchor="b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119326869"/>
      </p:ext>
    </p:extLst>
  </p:cSld>
  <p:clrMapOvr>
    <a:masterClrMapping/>
  </p:clrMapOvr>
  <p:transition advClick="0" advTm="40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09973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7306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01040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32842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66999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296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7436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56687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95438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136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62980" y="10887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5292" y="1996244"/>
            <a:ext cx="7031124" cy="4133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12747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auto">
          <a:xfrm>
            <a:off x="539750" y="1317625"/>
            <a:ext cx="79787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de-AT" altLang="de-DE" smtClean="0"/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39750" y="2076450"/>
            <a:ext cx="7978775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 bearbeiten </a:t>
            </a:r>
            <a:br>
              <a:rPr lang="de-DE" altLang="de-DE" smtClean="0"/>
            </a:br>
            <a:r>
              <a:rPr lang="de-DE" altLang="de-DE" smtClean="0"/>
              <a:t>Erste Ebene </a:t>
            </a:r>
          </a:p>
          <a:p>
            <a:pPr lvl="1"/>
            <a:r>
              <a:rPr lang="de-DE" altLang="de-DE" smtClean="0"/>
              <a:t>Zweite Ebene – wie Ebene zuvor</a:t>
            </a:r>
          </a:p>
          <a:p>
            <a:pPr lvl="2"/>
            <a:r>
              <a:rPr lang="de-DE" altLang="de-DE" smtClean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39750" y="6386513"/>
            <a:ext cx="6875463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088" y="6386513"/>
            <a:ext cx="960437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4037AAC-E1CF-4F36-81A3-035C56E682BA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  <p:sp>
        <p:nvSpPr>
          <p:cNvPr id="1031" name="Textfeld 9"/>
          <p:cNvSpPr txBox="1">
            <a:spLocks noChangeArrowheads="1"/>
          </p:cNvSpPr>
          <p:nvPr/>
        </p:nvSpPr>
        <p:spPr bwMode="auto">
          <a:xfrm>
            <a:off x="6651625" y="230188"/>
            <a:ext cx="22002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de-AT" altLang="de-DE" sz="1200" smtClean="0">
                <a:solidFill>
                  <a:schemeClr val="tx2"/>
                </a:solidFill>
              </a:rPr>
              <a:t>bildung-ktn.gv.at</a:t>
            </a:r>
          </a:p>
        </p:txBody>
      </p:sp>
      <p:pic>
        <p:nvPicPr>
          <p:cNvPr id="1032" name="Grafik 1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107950"/>
            <a:ext cx="281146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9521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</p:sldLayoutIdLst>
  <p:transition advClick="0" advTm="40000"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9pPr>
    </p:titleStyle>
    <p:bodyStyle>
      <a:lvl1pPr marL="250825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rgbClr val="0F1B20"/>
          </a:solidFill>
          <a:latin typeface="+mn-lt"/>
          <a:ea typeface="+mn-ea"/>
          <a:cs typeface="+mn-cs"/>
        </a:defRPr>
      </a:lvl1pPr>
      <a:lvl2pPr marL="503238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Font typeface="Corbel" panose="020B0503020204020204" pitchFamily="34" charset="0"/>
        <a:buChar char="−"/>
        <a:defRPr kern="1200">
          <a:solidFill>
            <a:srgbClr val="0F1B20"/>
          </a:solidFill>
          <a:latin typeface="+mn-lt"/>
          <a:ea typeface="+mn-ea"/>
          <a:cs typeface="+mn-cs"/>
        </a:defRPr>
      </a:lvl2pPr>
      <a:lvl3pPr marL="755650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rgbClr val="0F1B2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kern="1200">
          <a:solidFill>
            <a:srgbClr val="0F1B2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4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»"/>
        <a:defRPr kern="1200">
          <a:solidFill>
            <a:srgbClr val="0F1B2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sr-ktn.gv.at/" TargetMode="Externa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sr-ktn.gv.at/" TargetMode="Externa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sr-ktn.gv.at/" TargetMode="Externa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971550" y="1844824"/>
            <a:ext cx="817245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de-DE" altLang="de-DE" sz="2000" b="1" dirty="0" smtClean="0"/>
              <a:t>Aufnahme an weiterführenden Schulen</a:t>
            </a:r>
            <a:r>
              <a:rPr lang="de-DE" altLang="de-DE" sz="2400" b="0" dirty="0" smtClean="0"/>
              <a:t> </a:t>
            </a:r>
            <a:br>
              <a:rPr lang="de-DE" altLang="de-DE" sz="2400" b="0" dirty="0" smtClean="0"/>
            </a:br>
            <a:r>
              <a:rPr lang="de-DE" altLang="de-DE" sz="2000" b="1" dirty="0" smtClean="0"/>
              <a:t>2021/22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627784" y="3201700"/>
            <a:ext cx="4621212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9pPr>
          </a:lstStyle>
          <a:p>
            <a:pPr eaLnBrk="1" hangingPunct="1"/>
            <a:r>
              <a:rPr lang="de-DE" altLang="de-DE" sz="1700" dirty="0">
                <a:solidFill>
                  <a:srgbClr val="FF0000"/>
                </a:solidFill>
                <a:latin typeface="Century Gothic" pitchFamily="34" charset="0"/>
              </a:rPr>
              <a:t>Nach der 4. Klasse </a:t>
            </a:r>
            <a:r>
              <a:rPr lang="de-DE" altLang="de-DE" sz="1700" dirty="0" smtClean="0">
                <a:solidFill>
                  <a:srgbClr val="FF0000"/>
                </a:solidFill>
                <a:latin typeface="Century Gothic" pitchFamily="34" charset="0"/>
              </a:rPr>
              <a:t>Mittelschule </a:t>
            </a:r>
            <a:r>
              <a:rPr lang="de-AT" altLang="de-DE" sz="1700" dirty="0" smtClean="0">
                <a:solidFill>
                  <a:srgbClr val="FF0000"/>
                </a:solidFill>
                <a:latin typeface="Century Gothic" pitchFamily="34" charset="0"/>
              </a:rPr>
              <a:t>bzw</a:t>
            </a:r>
            <a:r>
              <a:rPr lang="de-AT" altLang="de-DE" sz="1700" dirty="0">
                <a:solidFill>
                  <a:srgbClr val="FF0000"/>
                </a:solidFill>
                <a:latin typeface="Century Gothic" pitchFamily="34" charset="0"/>
              </a:rPr>
              <a:t>. 4. Klasse Gymnasium</a:t>
            </a:r>
            <a:endParaRPr lang="de-DE" altLang="de-DE" sz="1700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971550" y="4634776"/>
            <a:ext cx="77049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fontAlgn="auto">
              <a:spcAft>
                <a:spcPts val="0"/>
              </a:spcAft>
              <a:buNone/>
            </a:pPr>
            <a:r>
              <a:rPr lang="de-DE" altLang="de-DE" sz="1600" u="sng" dirty="0"/>
              <a:t>Aufgrund der Corona-Pandemie erfolgt auch die Anmeldung an Schulen unter Beachtung der geltenden </a:t>
            </a:r>
            <a:r>
              <a:rPr lang="de-DE" altLang="de-DE" sz="1600" u="sng" dirty="0" smtClean="0"/>
              <a:t>Hygienevorschriften. </a:t>
            </a:r>
            <a:r>
              <a:rPr lang="de-DE" altLang="de-DE" sz="1600" u="sng" dirty="0"/>
              <a:t>Bei Fragen wenden Sie sich bitte vorab telefonisch an die Schulleitung.</a:t>
            </a:r>
          </a:p>
        </p:txBody>
      </p:sp>
    </p:spTree>
    <p:extLst>
      <p:ext uri="{BB962C8B-B14F-4D97-AF65-F5344CB8AC3E}">
        <p14:creationId xmlns:p14="http://schemas.microsoft.com/office/powerpoint/2010/main" val="1704121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375518" y="1134711"/>
            <a:ext cx="812165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 dirty="0" smtClean="0"/>
              <a:t>Die richtige Entscheidung für Ihren Sohn/Ihre Tochter 	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355188" y="2060848"/>
            <a:ext cx="8135937" cy="3455987"/>
          </a:xfrm>
          <a:prstGeom prst="rect">
            <a:avLst/>
          </a:prstGeom>
          <a:noFill/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de-DE" altLang="de-DE" sz="1400" b="0" dirty="0" smtClean="0"/>
              <a:t>Bedenken Sie bei Ihrer Entscheidung zur Schullaufbahn Ihres Sohnes/Ihrer Tochter: 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endParaRPr lang="de-DE" altLang="de-DE" sz="1400" b="0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400" b="0" dirty="0" smtClean="0"/>
              <a:t>Welche Interessen hat mein Sohn/meine Tochter?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400" b="0" dirty="0" smtClean="0"/>
              <a:t>Erkundigen Sie sich über allfällige Eignungsprüfungen der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de-DE" altLang="de-DE" sz="1400" b="0" dirty="0" smtClean="0"/>
              <a:t>	Schwerpunktschulen: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200" b="0" dirty="0" smtClean="0"/>
              <a:t>Elementarpädagogik, 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200" b="0" dirty="0" smtClean="0"/>
              <a:t> Musik, 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200" b="0" dirty="0" smtClean="0"/>
              <a:t>Bildnerische Erziehung,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200" b="0" dirty="0" smtClean="0"/>
              <a:t>Sport</a:t>
            </a:r>
            <a:endParaRPr lang="de-DE" altLang="de-DE" sz="1200" b="0" dirty="0"/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endParaRPr lang="de-DE" sz="1200" dirty="0" smtClean="0"/>
          </a:p>
          <a:p>
            <a:pPr marL="400050" lvl="1" indent="0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de-DE" sz="1200" b="0" i="1" dirty="0" smtClean="0"/>
              <a:t>Für </a:t>
            </a:r>
            <a:r>
              <a:rPr lang="de-DE" sz="1200" b="0" i="1" dirty="0"/>
              <a:t>nähere Informationen zur Anmeldung </a:t>
            </a:r>
            <a:r>
              <a:rPr lang="de-DE" sz="1200" b="0" i="1" dirty="0" smtClean="0"/>
              <a:t>wenden Sie sich bitte  an die Schulen.</a:t>
            </a:r>
            <a:r>
              <a:rPr lang="de-DE" sz="800" b="0" i="1" dirty="0" smtClean="0"/>
              <a:t>.</a:t>
            </a:r>
            <a:endParaRPr lang="de-DE" sz="800" b="0" i="1" dirty="0"/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None/>
            </a:pPr>
            <a:endParaRPr lang="de-AT" sz="1200" dirty="0" smtClean="0"/>
          </a:p>
          <a:p>
            <a:pPr lvl="2" fontAlgn="t"/>
            <a:endParaRPr lang="de-DE" sz="1200" dirty="0" smtClean="0"/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endParaRPr lang="de-DE" altLang="de-DE" sz="1800" b="0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endParaRPr lang="de-DE" altLang="de-DE" sz="1400" b="0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de-DE" altLang="de-DE" sz="1400" b="0" dirty="0" smtClean="0"/>
              <a:t>	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endParaRPr lang="de-DE" altLang="de-DE" sz="1400" b="0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de-DE" altLang="de-DE" sz="1400" b="0" dirty="0" smtClean="0"/>
              <a:t>       	Näheres auf </a:t>
            </a:r>
            <a:r>
              <a:rPr lang="de-DE" altLang="de-DE" sz="1400" b="0" dirty="0" smtClean="0">
                <a:hlinkClick r:id="rId2"/>
              </a:rPr>
              <a:t>www.bildung-ktn.gv.at</a:t>
            </a:r>
            <a:endParaRPr lang="de-AT" altLang="de-DE" sz="1400" b="0" dirty="0" smtClean="0"/>
          </a:p>
        </p:txBody>
      </p:sp>
    </p:spTree>
    <p:extLst>
      <p:ext uri="{BB962C8B-B14F-4D97-AF65-F5344CB8AC3E}">
        <p14:creationId xmlns:p14="http://schemas.microsoft.com/office/powerpoint/2010/main" val="220881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223628" y="846138"/>
            <a:ext cx="8135937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 smtClean="0"/>
              <a:t>Welche Ausbildungswege stehen nach der 8. Schulstufe offen?</a:t>
            </a:r>
            <a:endParaRPr lang="de-DE" altLang="de-DE" sz="2000" b="1" dirty="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223628" y="1773238"/>
            <a:ext cx="8135937" cy="46085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fontAlgn="auto">
              <a:lnSpc>
                <a:spcPct val="130000"/>
              </a:lnSpc>
              <a:spcAft>
                <a:spcPts val="0"/>
              </a:spcAft>
              <a:tabLst>
                <a:tab pos="361950" algn="l"/>
              </a:tabLst>
            </a:pPr>
            <a:r>
              <a:rPr lang="de-DE" altLang="de-DE" sz="1400" b="1" dirty="0" smtClean="0"/>
              <a:t>P</a:t>
            </a:r>
            <a:r>
              <a:rPr lang="de-DE" altLang="de-DE" sz="1400" b="0" dirty="0" smtClean="0"/>
              <a:t>oly</a:t>
            </a:r>
            <a:r>
              <a:rPr lang="de-DE" altLang="de-DE" sz="1400" b="1" dirty="0" smtClean="0"/>
              <a:t>t</a:t>
            </a:r>
            <a:r>
              <a:rPr lang="de-DE" altLang="de-DE" sz="1400" b="0" dirty="0" smtClean="0"/>
              <a:t>echnische </a:t>
            </a:r>
            <a:r>
              <a:rPr lang="de-DE" altLang="de-DE" sz="1400" b="1" dirty="0" smtClean="0"/>
              <a:t>S</a:t>
            </a:r>
            <a:r>
              <a:rPr lang="de-DE" altLang="de-DE" sz="1400" b="0" dirty="0" smtClean="0"/>
              <a:t>chule </a:t>
            </a:r>
            <a:r>
              <a:rPr lang="de-DE" altLang="de-DE" sz="1400" b="1" dirty="0" smtClean="0"/>
              <a:t>(PTS)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tabLst>
                <a:tab pos="361950" algn="l"/>
              </a:tabLst>
            </a:pPr>
            <a:r>
              <a:rPr lang="de-AT" altLang="de-DE" sz="1400" b="1" dirty="0" smtClean="0"/>
              <a:t>A</a:t>
            </a:r>
            <a:r>
              <a:rPr lang="de-AT" altLang="de-DE" sz="1400" b="0" dirty="0" smtClean="0"/>
              <a:t>llgemein bildende </a:t>
            </a:r>
            <a:r>
              <a:rPr lang="de-AT" altLang="de-DE" sz="1400" b="1" dirty="0" smtClean="0"/>
              <a:t>H</a:t>
            </a:r>
            <a:r>
              <a:rPr lang="de-AT" altLang="de-DE" sz="1400" b="0" dirty="0" smtClean="0"/>
              <a:t>öhere </a:t>
            </a:r>
            <a:r>
              <a:rPr lang="de-AT" altLang="de-DE" sz="1400" b="1" dirty="0" smtClean="0"/>
              <a:t>S</a:t>
            </a:r>
            <a:r>
              <a:rPr lang="de-AT" altLang="de-DE" sz="1400" b="0" dirty="0" smtClean="0"/>
              <a:t>chule </a:t>
            </a:r>
            <a:r>
              <a:rPr lang="de-AT" altLang="de-DE" sz="1400" b="1" dirty="0" smtClean="0"/>
              <a:t>(AHS) 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AT" altLang="de-DE" sz="1400" b="0" dirty="0" smtClean="0"/>
              <a:t>	Gymnasium, Realgymnasium,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AT" altLang="de-DE" sz="1400" b="0" dirty="0" smtClean="0"/>
              <a:t>	Oberstufenrealgymnasium,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tabLst>
                <a:tab pos="361950" algn="l"/>
              </a:tabLst>
            </a:pPr>
            <a:r>
              <a:rPr lang="de-DE" altLang="de-DE" sz="1400" b="0" dirty="0" smtClean="0"/>
              <a:t>Bildungsanstalt für </a:t>
            </a:r>
            <a:r>
              <a:rPr lang="de-DE" altLang="de-DE" sz="1400" dirty="0" smtClean="0"/>
              <a:t>Elementar</a:t>
            </a:r>
            <a:r>
              <a:rPr lang="de-DE" altLang="de-DE" sz="1400" b="1" dirty="0" smtClean="0"/>
              <a:t>pädagogik</a:t>
            </a:r>
            <a:endParaRPr lang="de-AT" altLang="de-DE" sz="1400" b="1" dirty="0" smtClean="0"/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tabLst>
                <a:tab pos="361950" algn="l"/>
              </a:tabLst>
            </a:pPr>
            <a:r>
              <a:rPr lang="de-AT" altLang="de-DE" sz="1400" b="1" dirty="0" smtClean="0"/>
              <a:t>B</a:t>
            </a:r>
            <a:r>
              <a:rPr lang="de-AT" altLang="de-DE" sz="1400" b="0" dirty="0" smtClean="0"/>
              <a:t>erufsbildende </a:t>
            </a:r>
            <a:r>
              <a:rPr lang="de-AT" altLang="de-DE" sz="1400" b="1" dirty="0" smtClean="0"/>
              <a:t>M</a:t>
            </a:r>
            <a:r>
              <a:rPr lang="de-AT" altLang="de-DE" sz="1400" b="0" dirty="0" smtClean="0"/>
              <a:t>ittlere </a:t>
            </a:r>
            <a:r>
              <a:rPr lang="de-AT" altLang="de-DE" sz="1400" b="1" dirty="0" smtClean="0"/>
              <a:t>S</a:t>
            </a:r>
            <a:r>
              <a:rPr lang="de-AT" altLang="de-DE" sz="1400" b="0" dirty="0" smtClean="0"/>
              <a:t>chule </a:t>
            </a:r>
            <a:r>
              <a:rPr lang="de-AT" altLang="de-DE" sz="1400" b="1" dirty="0" smtClean="0"/>
              <a:t>(BMS)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AT" altLang="de-DE" sz="1400" b="0" dirty="0" smtClean="0"/>
              <a:t>	Handelsschule, Wirtschaftliche Fachschule, </a:t>
            </a:r>
            <a:r>
              <a:rPr lang="de-DE" altLang="de-DE" sz="1400" b="0" dirty="0" smtClean="0"/>
              <a:t>Fachschule für Tourismus, 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DE" altLang="de-DE" sz="1400" b="0" dirty="0" smtClean="0"/>
              <a:t>	Technische Fachschule etc.</a:t>
            </a:r>
            <a:endParaRPr lang="de-AT" altLang="de-DE" sz="1400" b="0" dirty="0" smtClean="0"/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tabLst>
                <a:tab pos="361950" algn="l"/>
              </a:tabLst>
            </a:pPr>
            <a:r>
              <a:rPr lang="de-AT" altLang="de-DE" sz="1400" b="1" dirty="0" smtClean="0"/>
              <a:t>B</a:t>
            </a:r>
            <a:r>
              <a:rPr lang="de-AT" altLang="de-DE" sz="1400" b="0" dirty="0" smtClean="0"/>
              <a:t>erufsbildende </a:t>
            </a:r>
            <a:r>
              <a:rPr lang="de-AT" altLang="de-DE" sz="1400" b="1" dirty="0" smtClean="0"/>
              <a:t>H</a:t>
            </a:r>
            <a:r>
              <a:rPr lang="de-AT" altLang="de-DE" sz="1400" b="0" dirty="0" smtClean="0"/>
              <a:t>öhere </a:t>
            </a:r>
            <a:r>
              <a:rPr lang="de-AT" altLang="de-DE" sz="1400" b="1" dirty="0" smtClean="0"/>
              <a:t>S</a:t>
            </a:r>
            <a:r>
              <a:rPr lang="de-AT" altLang="de-DE" sz="1400" b="0" dirty="0" smtClean="0"/>
              <a:t>chule </a:t>
            </a:r>
            <a:r>
              <a:rPr lang="de-AT" altLang="de-DE" sz="1400" b="1" dirty="0" smtClean="0"/>
              <a:t>(BHS)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AT" altLang="de-DE" sz="1400" b="0" dirty="0" smtClean="0"/>
              <a:t>	Handelsakademie, </a:t>
            </a:r>
            <a:r>
              <a:rPr lang="de-DE" altLang="de-DE" sz="1400" b="0" dirty="0" smtClean="0"/>
              <a:t>Höhere technische Lehranstalt,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DE" altLang="de-DE" sz="1400" b="0" dirty="0" smtClean="0"/>
              <a:t>	Höhere Lehranstalt für wirtschaftliche Berufe, 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DE" altLang="de-DE" sz="1400" b="0" dirty="0" smtClean="0"/>
              <a:t>	Höhere Lehranstalt für Tourismus etc.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DE" altLang="de-DE" sz="1400" b="1" dirty="0" smtClean="0"/>
              <a:t> Hinweis: </a:t>
            </a:r>
            <a:r>
              <a:rPr lang="de-DE" altLang="de-DE" sz="1400" b="0" dirty="0" smtClean="0"/>
              <a:t>Weitere Informationen über einzelne Schulen finden sie auf der Homepage 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DE" altLang="de-DE" sz="1400" b="0" dirty="0" smtClean="0">
                <a:hlinkClick r:id="rId2"/>
              </a:rPr>
              <a:t>www.bildung-ktn.gv.at</a:t>
            </a:r>
            <a:r>
              <a:rPr lang="de-DE" altLang="de-DE" sz="1400" b="0" dirty="0" smtClean="0"/>
              <a:t> unter dem Menüpunkt „Schulen für Kärnten“.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DE" altLang="de-DE" sz="1400" b="0" dirty="0" smtClean="0"/>
              <a:t> 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endParaRPr lang="de-DE" altLang="de-DE" sz="1400" b="0" dirty="0" smtClean="0"/>
          </a:p>
          <a:p>
            <a:pPr marL="361950" indent="-361950" fontAlgn="auto">
              <a:lnSpc>
                <a:spcPct val="8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endParaRPr lang="de-DE" altLang="de-DE" sz="1400" b="0" dirty="0" smtClean="0"/>
          </a:p>
        </p:txBody>
      </p:sp>
    </p:spTree>
    <p:extLst>
      <p:ext uri="{BB962C8B-B14F-4D97-AF65-F5344CB8AC3E}">
        <p14:creationId xmlns:p14="http://schemas.microsoft.com/office/powerpoint/2010/main" val="286779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124744"/>
            <a:ext cx="8135937" cy="1143000"/>
          </a:xfrm>
        </p:spPr>
        <p:txBody>
          <a:bodyPr/>
          <a:lstStyle/>
          <a:p>
            <a:pPr eaLnBrk="1" hangingPunct="1"/>
            <a:r>
              <a:rPr lang="de-DE" altLang="de-DE" sz="2000" b="1" dirty="0" smtClean="0"/>
              <a:t>Anmeldung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39552" y="2267744"/>
            <a:ext cx="7526337" cy="3203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tabLst>
                <a:tab pos="1438275" algn="l"/>
              </a:tabLst>
            </a:pPr>
            <a:r>
              <a:rPr lang="de-DE" altLang="de-DE" sz="1600" b="0" dirty="0" smtClean="0"/>
              <a:t>Alle Schüler/innen, die eine weiterführende Schule (PTS, BMS, AHS, BHS) besuchen wollen, müssen sich anmelden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1438275" algn="l"/>
              </a:tabLst>
            </a:pPr>
            <a:endParaRPr lang="de-DE" altLang="de-DE" sz="1600" b="0" dirty="0" smtClean="0"/>
          </a:p>
          <a:p>
            <a:pPr fontAlgn="auto">
              <a:spcAft>
                <a:spcPts val="0"/>
              </a:spcAft>
              <a:tabLst>
                <a:tab pos="1438275" algn="l"/>
              </a:tabLst>
            </a:pPr>
            <a:r>
              <a:rPr lang="de-DE" altLang="de-DE" sz="1600" b="1" dirty="0" smtClean="0"/>
              <a:t>Anmeldefrist</a:t>
            </a:r>
            <a:r>
              <a:rPr lang="de-DE" altLang="de-DE" sz="1600" b="0" dirty="0" smtClean="0"/>
              <a:t>: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1438275" algn="l"/>
              </a:tabLst>
            </a:pPr>
            <a:r>
              <a:rPr lang="de-DE" altLang="de-DE" sz="1600" b="0" dirty="0" smtClean="0"/>
              <a:t>		ab Freitag, </a:t>
            </a:r>
            <a:r>
              <a:rPr lang="de-DE" altLang="de-DE" sz="1600" b="0" dirty="0"/>
              <a:t>5</a:t>
            </a:r>
            <a:r>
              <a:rPr lang="de-DE" altLang="de-DE" sz="1600" b="0" dirty="0" smtClean="0"/>
              <a:t>. Februar 2021 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1438275" algn="l"/>
              </a:tabLst>
            </a:pPr>
            <a:r>
              <a:rPr lang="de-DE" altLang="de-DE" sz="1600" b="0" dirty="0" smtClean="0"/>
              <a:t>		bis Freitag, 26. Februar 2021 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1438275" algn="l"/>
              </a:tabLst>
            </a:pPr>
            <a:endParaRPr lang="de-DE" altLang="de-DE" sz="1600" b="0" dirty="0" smtClean="0"/>
          </a:p>
          <a:p>
            <a:pPr fontAlgn="auto">
              <a:spcAft>
                <a:spcPts val="0"/>
              </a:spcAft>
              <a:tabLst>
                <a:tab pos="1438275" algn="l"/>
              </a:tabLst>
            </a:pPr>
            <a:r>
              <a:rPr lang="de-DE" altLang="de-DE" sz="1600" b="0" dirty="0" smtClean="0"/>
              <a:t>Bringen Sie das Original der Schulnachricht mit</a:t>
            </a:r>
          </a:p>
        </p:txBody>
      </p:sp>
    </p:spTree>
    <p:extLst>
      <p:ext uri="{BB962C8B-B14F-4D97-AF65-F5344CB8AC3E}">
        <p14:creationId xmlns:p14="http://schemas.microsoft.com/office/powerpoint/2010/main" val="450502791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819046"/>
            <a:ext cx="8135937" cy="1143000"/>
          </a:xfrm>
        </p:spPr>
        <p:txBody>
          <a:bodyPr/>
          <a:lstStyle/>
          <a:p>
            <a:pPr eaLnBrk="1" hangingPunct="1"/>
            <a:r>
              <a:rPr lang="de-DE" altLang="de-DE" sz="2000" b="1" dirty="0" smtClean="0"/>
              <a:t>Wie werden Sie benachrichtigt?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359532" y="1962046"/>
            <a:ext cx="8120062" cy="47164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tabLst>
                <a:tab pos="447675" algn="l"/>
              </a:tabLst>
            </a:pPr>
            <a:r>
              <a:rPr lang="de-DE" altLang="de-DE" sz="1700" b="1" dirty="0" smtClean="0"/>
              <a:t>Von der Polytechnischen Schule: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 smtClean="0"/>
              <a:t>	Die Anmeldung gilt als Schulplatzzuweisung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 smtClean="0"/>
              <a:t>	Sie erhalten keine weitere Verständigung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endParaRPr lang="de-DE" altLang="de-DE" sz="1700" b="0" dirty="0" smtClean="0"/>
          </a:p>
          <a:p>
            <a:pPr fontAlgn="auto">
              <a:spcAft>
                <a:spcPts val="0"/>
              </a:spcAft>
              <a:tabLst>
                <a:tab pos="447675" algn="l"/>
              </a:tabLst>
            </a:pPr>
            <a:r>
              <a:rPr lang="de-DE" altLang="de-DE" sz="1700" b="1" dirty="0" smtClean="0"/>
              <a:t>Von AHS, BMS und BHS: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 smtClean="0"/>
              <a:t>	Sie erhalten bis </a:t>
            </a:r>
            <a:r>
              <a:rPr lang="de-DE" altLang="de-DE" sz="1700" b="1" dirty="0" smtClean="0"/>
              <a:t>spätestens  </a:t>
            </a:r>
            <a:r>
              <a:rPr lang="de-DE" altLang="de-DE" sz="1700" dirty="0" smtClean="0"/>
              <a:t>2</a:t>
            </a:r>
            <a:r>
              <a:rPr lang="de-DE" altLang="de-DE" sz="1700" b="1" dirty="0" smtClean="0"/>
              <a:t>. April 2021</a:t>
            </a:r>
            <a:r>
              <a:rPr lang="de-DE" altLang="de-DE" sz="1700" b="0" dirty="0" smtClean="0"/>
              <a:t> eine schriftliche Nachricht der Erstwunschschule.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endParaRPr lang="de-DE" altLang="de-DE" sz="1700" b="0" dirty="0" smtClean="0"/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 smtClean="0"/>
              <a:t>	Wenn Ihnen kein Schulplatz vorläufig zugewiesen werden konnte, haben Sie </a:t>
            </a:r>
            <a:r>
              <a:rPr lang="de-DE" altLang="de-DE" sz="1700" b="1" dirty="0" smtClean="0"/>
              <a:t>ab Anfang April </a:t>
            </a:r>
            <a:r>
              <a:rPr lang="de-DE" altLang="de-DE" sz="1700" b="0" dirty="0" smtClean="0"/>
              <a:t>die Möglichkeit, sich  auf der </a:t>
            </a:r>
            <a:r>
              <a:rPr lang="de-DE" altLang="de-DE" sz="1700" b="1" dirty="0" smtClean="0"/>
              <a:t>Homepage der Bildungsdirektion für Kärnten</a:t>
            </a:r>
            <a:r>
              <a:rPr lang="de-DE" altLang="de-DE" sz="1700" b="0" dirty="0" smtClean="0"/>
              <a:t> darüber zu informiert, an welchen Schulen noch Schulplätze verfügbar sind.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 smtClean="0"/>
              <a:t>	Der Antrag auf Aufnahme kann </a:t>
            </a:r>
            <a:r>
              <a:rPr lang="de-DE" altLang="de-DE" sz="1700" b="1" dirty="0" smtClean="0"/>
              <a:t>bis </a:t>
            </a:r>
            <a:r>
              <a:rPr lang="de-DE" altLang="de-DE" sz="1700" dirty="0" smtClean="0"/>
              <a:t> 30</a:t>
            </a:r>
            <a:r>
              <a:rPr lang="de-DE" altLang="de-DE" sz="1700" b="1" dirty="0" smtClean="0"/>
              <a:t>. April 2021 </a:t>
            </a:r>
            <a:r>
              <a:rPr lang="de-DE" altLang="de-DE" sz="1700" b="0" dirty="0" smtClean="0"/>
              <a:t>bei einer Schule, an der noch freie Schulplätze vorhanden sind, gestellt werden.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endParaRPr lang="de-DE" altLang="de-DE" sz="1700" b="0" dirty="0" smtClean="0"/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 smtClean="0"/>
              <a:t>	Das Original der Schulnachricht ist bei der Schule abzugeben. 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endParaRPr lang="de-DE" altLang="de-DE" sz="1700" b="0" dirty="0" smtClean="0"/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 smtClean="0"/>
              <a:t>	Die vorläufige Schulplatzzuweisung durch diese Schule erfolgt </a:t>
            </a:r>
            <a:r>
              <a:rPr lang="de-DE" altLang="de-DE" sz="1700" b="1" dirty="0" smtClean="0"/>
              <a:t>bis 15. Mai 2021.</a:t>
            </a:r>
            <a:r>
              <a:rPr lang="de-DE" altLang="de-DE" sz="1700" b="0" dirty="0" smtClean="0"/>
              <a:t>. 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 smtClean="0"/>
              <a:t>	</a:t>
            </a:r>
            <a:r>
              <a:rPr lang="de-DE" altLang="de-DE" sz="1700" b="0" dirty="0" err="1" smtClean="0"/>
              <a:t>AufnahmebewerberInnen</a:t>
            </a:r>
            <a:r>
              <a:rPr lang="de-DE" altLang="de-DE" sz="1700" b="0" dirty="0" smtClean="0"/>
              <a:t>, denen auch in der 2. Aufnahmerunde kein Schulplatz vorläufig zugewiesen werden konnte, werden der Bildungsdirektion für Kärnten gemeldet, der sich im Einvernehmen mit Ihnen um einen geeigneten Schulplatz bemühen wird.</a:t>
            </a:r>
          </a:p>
        </p:txBody>
      </p:sp>
    </p:spTree>
    <p:extLst>
      <p:ext uri="{BB962C8B-B14F-4D97-AF65-F5344CB8AC3E}">
        <p14:creationId xmlns:p14="http://schemas.microsoft.com/office/powerpoint/2010/main" val="1825137504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5576" y="1340768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 dirty="0" smtClean="0"/>
              <a:t>Voraussetzungen für die Aufnahme von MS-Schüler/innen nach der 4. Klasse an höhere und mittlere Schulen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5536" y="2528900"/>
            <a:ext cx="8135937" cy="327501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600" b="0" dirty="0" smtClean="0"/>
              <a:t>Bei Übertritt aus der Mittelschule in eine höhere Schule entfällt nach Abschluss der 4. Klasse die </a:t>
            </a:r>
            <a:r>
              <a:rPr lang="de-DE" altLang="de-DE" sz="1600" b="0" dirty="0" err="1" smtClean="0"/>
              <a:t>Aufnahmsprüfung</a:t>
            </a:r>
            <a:r>
              <a:rPr lang="de-DE" altLang="de-DE" sz="1600" b="0" dirty="0" smtClean="0"/>
              <a:t> bei einem positiven Abschlusszeugnis und einer Beurteilung </a:t>
            </a:r>
            <a:r>
              <a:rPr lang="de-DE" altLang="de-DE" sz="1600" b="0" dirty="0"/>
              <a:t>in </a:t>
            </a:r>
            <a:r>
              <a:rPr lang="de-DE" altLang="de-DE" sz="1600" b="0" dirty="0" smtClean="0"/>
              <a:t>den differenzierten </a:t>
            </a:r>
            <a:r>
              <a:rPr lang="de-DE" altLang="de-DE" sz="1600" b="0" dirty="0"/>
              <a:t>Gegenständen (Deutsch, Mathematik, Lebende Fremdsprache)</a:t>
            </a:r>
            <a:r>
              <a:rPr lang="de-DE" altLang="de-DE" sz="1600" b="0" dirty="0" smtClean="0"/>
              <a:t> im Leistungsniveau </a:t>
            </a:r>
            <a:r>
              <a:rPr lang="de-DE" altLang="de-DE" sz="1600" b="0" dirty="0"/>
              <a:t>„Standard </a:t>
            </a:r>
            <a:r>
              <a:rPr lang="de-DE" altLang="de-DE" sz="1600" b="0" dirty="0" smtClean="0"/>
              <a:t>AHS“ oder </a:t>
            </a:r>
            <a:r>
              <a:rPr lang="de-DE" altLang="de-DE" sz="1600" b="0" dirty="0" smtClean="0"/>
              <a:t>eine Beurteilung in „Standard</a:t>
            </a:r>
            <a:r>
              <a:rPr lang="de-DE" altLang="de-DE" sz="1600" b="0" dirty="0"/>
              <a:t>“ </a:t>
            </a:r>
            <a:r>
              <a:rPr lang="de-DE" altLang="de-DE" sz="1600" b="0" dirty="0" smtClean="0"/>
              <a:t>nicht </a:t>
            </a:r>
            <a:r>
              <a:rPr lang="de-DE" altLang="de-DE" sz="1600" b="0" dirty="0"/>
              <a:t>schlechter als </a:t>
            </a:r>
            <a:r>
              <a:rPr lang="de-DE" altLang="de-DE" sz="1600" b="0" dirty="0" smtClean="0"/>
              <a:t>mit „Gut“.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endParaRPr lang="de-DE" altLang="de-DE" sz="1600" b="0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de-DE" sz="1600" b="0" dirty="0" smtClean="0"/>
              <a:t>Bei Übertritt in eine berufsbildende mittlere Schule ist </a:t>
            </a:r>
            <a:r>
              <a:rPr lang="de-DE" sz="1600" b="0" dirty="0" smtClean="0"/>
              <a:t>keine </a:t>
            </a:r>
            <a:r>
              <a:rPr lang="de-DE" sz="1600" b="0" dirty="0" smtClean="0"/>
              <a:t>Aufnahmeprüfung erforderlich bei </a:t>
            </a:r>
            <a:r>
              <a:rPr lang="de-DE" altLang="de-DE" sz="1600" b="0" dirty="0"/>
              <a:t>einem positiven Abschlusszeugnis </a:t>
            </a:r>
            <a:r>
              <a:rPr lang="de-DE" altLang="de-DE" sz="1600" b="0" dirty="0" smtClean="0"/>
              <a:t>und </a:t>
            </a:r>
            <a:r>
              <a:rPr lang="de-DE" sz="1600" b="0" dirty="0" smtClean="0"/>
              <a:t>einer </a:t>
            </a:r>
            <a:r>
              <a:rPr lang="de-DE" sz="1600" b="0" dirty="0" smtClean="0"/>
              <a:t>Beurteilung in den differenzierten Pflichtgegenständen gemäß </a:t>
            </a:r>
            <a:r>
              <a:rPr lang="de-DE" sz="1600" b="0" dirty="0"/>
              <a:t>dem </a:t>
            </a:r>
            <a:r>
              <a:rPr lang="de-DE" sz="1600" b="0" dirty="0" smtClean="0"/>
              <a:t>Leistungsniveau </a:t>
            </a:r>
            <a:r>
              <a:rPr lang="de-DE" sz="1600" b="0" dirty="0" smtClean="0"/>
              <a:t> „Standard </a:t>
            </a:r>
            <a:r>
              <a:rPr lang="de-DE" sz="1600" b="0" dirty="0" smtClean="0"/>
              <a:t>AHS“ oder bei einer Beurteilung in </a:t>
            </a:r>
            <a:r>
              <a:rPr lang="de-DE" sz="1600" b="0" dirty="0" smtClean="0"/>
              <a:t>„Standard</a:t>
            </a:r>
            <a:r>
              <a:rPr lang="de-DE" sz="1600" b="0" dirty="0" smtClean="0"/>
              <a:t>“ </a:t>
            </a:r>
            <a:r>
              <a:rPr lang="de-DE" sz="1600" b="0" dirty="0" smtClean="0"/>
              <a:t>nicht schlechter </a:t>
            </a:r>
            <a:r>
              <a:rPr lang="de-DE" sz="1600" b="0" dirty="0"/>
              <a:t>als mit „Befriedigend</a:t>
            </a:r>
            <a:r>
              <a:rPr lang="de-DE" sz="1600" b="0" dirty="0" smtClean="0"/>
              <a:t>“.</a:t>
            </a:r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None/>
            </a:pPr>
            <a:endParaRPr lang="de-DE" altLang="de-DE" sz="1600" b="0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600" b="0" dirty="0" smtClean="0"/>
              <a:t>Schüler/innen, die diese Voraussetzung nicht erfüllen, können in diesen Gegenständen eine Aufnahmeprüfung am 6. und 7. Juli 2021 in der Wunschschule ablegen.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endParaRPr lang="de-DE" altLang="de-DE" sz="1600" b="0" dirty="0" smtClean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Source Sans Pro"/>
              </a:rPr>
              <a:t>Beurteilung gemäß dem Leistungsniveau „Standard </a:t>
            </a:r>
            <a:r>
              <a:rPr kumimoji="0" lang="de-DE" altLang="de-DE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AHS</a:t>
            </a:r>
            <a:r>
              <a:rPr kumimoji="0" lang="de-DE" altLang="de-DE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Source Sans Pro"/>
              </a:rPr>
              <a:t>“</a:t>
            </a:r>
            <a:r>
              <a:rPr kumimoji="0" lang="de-DE" altLang="de-DE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de-DE" alt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11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948557" y="1664804"/>
            <a:ext cx="812165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 dirty="0" smtClean="0"/>
              <a:t>Wenn Sie Fragen haben	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663107" y="2931840"/>
            <a:ext cx="8229600" cy="26177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600" b="0" dirty="0" smtClean="0"/>
              <a:t>Wenden Sie sich bitte an die Direktion</a:t>
            </a:r>
            <a:br>
              <a:rPr lang="de-DE" altLang="de-DE" sz="1600" b="0" dirty="0" smtClean="0"/>
            </a:br>
            <a:r>
              <a:rPr lang="de-DE" altLang="de-DE" sz="1600" b="0" dirty="0" smtClean="0"/>
              <a:t>oder die Bildungsberatung ihrer Schule bzw. an die Wunschschule</a:t>
            </a:r>
          </a:p>
          <a:p>
            <a:pPr fontAlgn="auto">
              <a:lnSpc>
                <a:spcPct val="140000"/>
              </a:lnSpc>
              <a:spcAft>
                <a:spcPts val="0"/>
              </a:spcAft>
            </a:pPr>
            <a:r>
              <a:rPr lang="de-DE" altLang="de-DE" sz="1600" b="0" dirty="0" smtClean="0"/>
              <a:t>Weitere Informationen finden Sie auf der Website: </a:t>
            </a:r>
            <a:r>
              <a:rPr lang="de-DE" altLang="de-DE" sz="1600" b="0" dirty="0" smtClean="0">
                <a:hlinkClick r:id="rId2"/>
              </a:rPr>
              <a:t>www.bildung-ktn.gv.at</a:t>
            </a:r>
            <a:endParaRPr lang="de-DE" altLang="de-DE" sz="1600" b="0" dirty="0" smtClean="0"/>
          </a:p>
          <a:p>
            <a:pPr fontAlgn="auto">
              <a:lnSpc>
                <a:spcPct val="140000"/>
              </a:lnSpc>
              <a:spcAft>
                <a:spcPts val="0"/>
              </a:spcAft>
              <a:buFontTx/>
              <a:buNone/>
            </a:pPr>
            <a:r>
              <a:rPr lang="de-DE" altLang="de-DE" sz="1600" b="0" dirty="0" smtClean="0"/>
              <a:t>	</a:t>
            </a:r>
            <a:endParaRPr lang="de-AT" altLang="de-DE" sz="1600" b="0" dirty="0" smtClean="0"/>
          </a:p>
        </p:txBody>
      </p:sp>
    </p:spTree>
    <p:extLst>
      <p:ext uri="{BB962C8B-B14F-4D97-AF65-F5344CB8AC3E}">
        <p14:creationId xmlns:p14="http://schemas.microsoft.com/office/powerpoint/2010/main" val="208730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BDKTN-4x3.potx" id="{C6C1BFC1-357B-4D1A-B0E3-B255BFBD764E}" vid="{E61C3C89-59A4-4D06-AC59-31D4546E0514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619</Words>
  <Application>Microsoft Office PowerPoint</Application>
  <PresentationFormat>Bildschirmpräsentation (4:3)</PresentationFormat>
  <Paragraphs>72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15" baseType="lpstr">
      <vt:lpstr>Arial</vt:lpstr>
      <vt:lpstr>Calibri</vt:lpstr>
      <vt:lpstr>Century Gothic</vt:lpstr>
      <vt:lpstr>Corbel</vt:lpstr>
      <vt:lpstr>Source Sans Pro</vt:lpstr>
      <vt:lpstr>Trebuchet MS</vt:lpstr>
      <vt:lpstr>Benutzerdefiniertes Design</vt:lpstr>
      <vt:lpstr>Republik-AT-4x3</vt:lpstr>
      <vt:lpstr>PowerPoint-Präsentation</vt:lpstr>
      <vt:lpstr>PowerPoint-Präsentation</vt:lpstr>
      <vt:lpstr>PowerPoint-Präsentation</vt:lpstr>
      <vt:lpstr>Anmeldung</vt:lpstr>
      <vt:lpstr>Wie werden Sie benachrichtigt?</vt:lpstr>
      <vt:lpstr>PowerPoint-Präsentation</vt:lpstr>
      <vt:lpstr>PowerPoint-Präsentation</vt:lpstr>
    </vt:vector>
  </TitlesOfParts>
  <Company>Landesschulrat für Kärnten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</dc:title>
  <dc:creator>Sereinig</dc:creator>
  <cp:lastModifiedBy>Kathollnig Christoph Landesschulrat für Kärnten</cp:lastModifiedBy>
  <cp:revision>680</cp:revision>
  <cp:lastPrinted>2015-01-22T08:12:40Z</cp:lastPrinted>
  <dcterms:created xsi:type="dcterms:W3CDTF">2006-01-23T07:17:13Z</dcterms:created>
  <dcterms:modified xsi:type="dcterms:W3CDTF">2021-02-01T09:34:29Z</dcterms:modified>
</cp:coreProperties>
</file>