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3" r:id="rId2"/>
  </p:sldMasterIdLst>
  <p:notesMasterIdLst>
    <p:notesMasterId r:id="rId10"/>
  </p:notesMasterIdLst>
  <p:handoutMasterIdLst>
    <p:handoutMasterId r:id="rId11"/>
  </p:handoutMasterIdLst>
  <p:sldIdLst>
    <p:sldId id="510" r:id="rId3"/>
    <p:sldId id="509" r:id="rId4"/>
    <p:sldId id="508" r:id="rId5"/>
    <p:sldId id="511" r:id="rId6"/>
    <p:sldId id="517" r:id="rId7"/>
    <p:sldId id="516" r:id="rId8"/>
    <p:sldId id="518" r:id="rId9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57D77"/>
    <a:srgbClr val="9F9F9F"/>
    <a:srgbClr val="F3AE00"/>
    <a:srgbClr val="007D81"/>
    <a:srgbClr val="CC33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71" autoAdjust="0"/>
    <p:restoredTop sz="94639" autoAdjust="0"/>
  </p:normalViewPr>
  <p:slideViewPr>
    <p:cSldViewPr>
      <p:cViewPr varScale="1">
        <p:scale>
          <a:sx n="108" d="100"/>
          <a:sy n="108" d="100"/>
        </p:scale>
        <p:origin x="145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42" y="-108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041F2CF2-397C-4532-9DDC-D09B1477166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18780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491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49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49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49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48C9443D-11B9-485E-9DAC-9FBCE340A52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80900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669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09712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153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/>
        </p:nvSpPr>
        <p:spPr bwMode="auto">
          <a:xfrm>
            <a:off x="6651625" y="230188"/>
            <a:ext cx="22002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de-AT" altLang="de-DE" sz="1200">
                <a:solidFill>
                  <a:schemeClr val="tx2"/>
                </a:solidFill>
              </a:rPr>
              <a:t>bildung-ktn.gv.at</a:t>
            </a:r>
          </a:p>
        </p:txBody>
      </p:sp>
      <p:pic>
        <p:nvPicPr>
          <p:cNvPr id="8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107950"/>
            <a:ext cx="281146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999" y="1270000"/>
            <a:ext cx="7978526" cy="1054449"/>
          </a:xfrm>
        </p:spPr>
        <p:txBody>
          <a:bodyPr anchor="b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414799"/>
            <a:ext cx="7978526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5588000"/>
            <a:ext cx="3422650" cy="554038"/>
          </a:xfrm>
        </p:spPr>
        <p:txBody>
          <a:bodyPr anchor="b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3798262921"/>
      </p:ext>
    </p:extLst>
  </p:cSld>
  <p:clrMapOvr>
    <a:masterClrMapping/>
  </p:clrMapOvr>
  <p:transition advClick="0" advTm="40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775" cy="392271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7704138" y="6386513"/>
            <a:ext cx="814387" cy="266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42246-D2EB-45CF-8472-FCDD202530F7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00710404"/>
      </p:ext>
    </p:extLst>
  </p:cSld>
  <p:clrMapOvr>
    <a:masterClrMapping/>
  </p:clrMapOvr>
  <p:transition advClick="0" advTm="40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316047"/>
            <a:ext cx="7978525" cy="82945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5647"/>
            <a:ext cx="7978775" cy="4066391"/>
          </a:xfrm>
        </p:spPr>
        <p:txBody>
          <a:bodyPr rtlCol="0">
            <a:noAutofit/>
          </a:bodyPr>
          <a:lstStyle/>
          <a:p>
            <a:pPr lv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4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5E727-FBED-4CB9-9A07-2262C326CEF8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94440256"/>
      </p:ext>
    </p:extLst>
  </p:cSld>
  <p:clrMapOvr>
    <a:masterClrMapping/>
  </p:clrMapOvr>
  <p:transition advClick="0" advTm="40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7200"/>
            <a:ext cx="3813175" cy="4064838"/>
          </a:xfrm>
        </p:spPr>
        <p:txBody>
          <a:bodyPr rtlCol="0">
            <a:noAutofit/>
          </a:bodyPr>
          <a:lstStyle/>
          <a:p>
            <a:pPr lv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2077200"/>
            <a:ext cx="3812400" cy="40648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DE596-CDD2-43A9-8993-A901FCAB6472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28507068"/>
      </p:ext>
    </p:extLst>
  </p:cSld>
  <p:clrMapOvr>
    <a:masterClrMapping/>
  </p:clrMapOvr>
  <p:transition advClick="0" advTm="40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2077200"/>
            <a:ext cx="3838575" cy="40648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0" y="2077200"/>
            <a:ext cx="3838575" cy="40648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Fußzeilenplatzhalt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6" name="Foliennummernplatzhalter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F537D-7C5D-4EAE-9CAB-1717C90CC76C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10312915"/>
      </p:ext>
    </p:extLst>
  </p:cSld>
  <p:clrMapOvr>
    <a:masterClrMapping/>
  </p:clrMapOvr>
  <p:transition advClick="0" advTm="40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0" y="2077200"/>
            <a:ext cx="7978775" cy="40648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118B7-B371-47B5-8D1F-339F2AE6180C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49241380"/>
      </p:ext>
    </p:extLst>
  </p:cSld>
  <p:clrMapOvr>
    <a:masterClrMapping/>
  </p:clrMapOvr>
  <p:transition advClick="0" advTm="40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999" y="1266450"/>
            <a:ext cx="5389200" cy="1117613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4857750"/>
            <a:ext cx="3423600" cy="1284288"/>
          </a:xfrm>
        </p:spPr>
        <p:txBody>
          <a:bodyPr anchor="b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962736590"/>
      </p:ext>
    </p:extLst>
  </p:cSld>
  <p:clrMapOvr>
    <a:masterClrMapping/>
  </p:clrMapOvr>
  <p:transition advClick="0" advTm="40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4215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73066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98981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32842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66999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296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7436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5668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95438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1362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62980" y="10887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5292" y="1996244"/>
            <a:ext cx="7031124" cy="4133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12747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auto">
          <a:xfrm>
            <a:off x="539750" y="1317625"/>
            <a:ext cx="79787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AT" altLang="de-DE"/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39750" y="2076450"/>
            <a:ext cx="7978775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 </a:t>
            </a:r>
            <a:br>
              <a:rPr lang="de-DE" altLang="de-DE"/>
            </a:br>
            <a:r>
              <a:rPr lang="de-DE" altLang="de-DE"/>
              <a:t>Erste Ebene </a:t>
            </a:r>
          </a:p>
          <a:p>
            <a:pPr lvl="1"/>
            <a:r>
              <a:rPr lang="de-DE" altLang="de-DE"/>
              <a:t>Zweite Ebene – wie Ebene zuvor</a:t>
            </a:r>
          </a:p>
          <a:p>
            <a:pPr lvl="2"/>
            <a:r>
              <a:rPr lang="de-DE" altLang="de-DE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39750" y="6386513"/>
            <a:ext cx="6875463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088" y="6386513"/>
            <a:ext cx="960437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8093DB1F-34C4-4A9A-B206-E2AFD24B5038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  <p:sp>
        <p:nvSpPr>
          <p:cNvPr id="1031" name="Textfeld 9"/>
          <p:cNvSpPr txBox="1">
            <a:spLocks noChangeArrowheads="1"/>
          </p:cNvSpPr>
          <p:nvPr/>
        </p:nvSpPr>
        <p:spPr bwMode="auto">
          <a:xfrm>
            <a:off x="6651625" y="230188"/>
            <a:ext cx="22002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de-AT" altLang="de-DE" sz="1200">
                <a:solidFill>
                  <a:schemeClr val="tx2"/>
                </a:solidFill>
              </a:rPr>
              <a:t>bildung-ktn.gv.at</a:t>
            </a:r>
          </a:p>
        </p:txBody>
      </p:sp>
      <p:pic>
        <p:nvPicPr>
          <p:cNvPr id="1032" name="Grafik 1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107950"/>
            <a:ext cx="281146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3682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</p:sldLayoutIdLst>
  <p:transition advClick="0" advTm="4000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9pPr>
    </p:titleStyle>
    <p:bodyStyle>
      <a:lvl1pPr marL="250825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rgbClr val="0F1B20"/>
          </a:solidFill>
          <a:latin typeface="+mn-lt"/>
          <a:ea typeface="+mn-ea"/>
          <a:cs typeface="+mn-cs"/>
        </a:defRPr>
      </a:lvl1pPr>
      <a:lvl2pPr marL="503238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Font typeface="Corbel" panose="020B0503020204020204" pitchFamily="34" charset="0"/>
        <a:buChar char="−"/>
        <a:defRPr kern="1200">
          <a:solidFill>
            <a:srgbClr val="0F1B20"/>
          </a:solidFill>
          <a:latin typeface="+mn-lt"/>
          <a:ea typeface="+mn-ea"/>
          <a:cs typeface="+mn-cs"/>
        </a:defRPr>
      </a:lvl2pPr>
      <a:lvl3pPr marL="755650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rgbClr val="0F1B2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kern="1200">
          <a:solidFill>
            <a:srgbClr val="0F1B2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4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»"/>
        <a:defRPr kern="1200">
          <a:solidFill>
            <a:srgbClr val="0F1B2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sr-ktn.gv.at/" TargetMode="Externa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08063" y="1493838"/>
            <a:ext cx="8135937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de-DE" altLang="de-DE" sz="2000" b="1" dirty="0"/>
              <a:t>Aufnahme an weiterführenden Schulen</a:t>
            </a:r>
            <a:r>
              <a:rPr lang="de-DE" altLang="de-DE" sz="2400" b="0" dirty="0"/>
              <a:t> </a:t>
            </a:r>
            <a:br>
              <a:rPr lang="de-DE" altLang="de-DE" sz="2400" b="0" dirty="0"/>
            </a:br>
            <a:r>
              <a:rPr lang="de-DE" altLang="de-DE" sz="2000" b="1" dirty="0">
                <a:solidFill>
                  <a:srgbClr val="FF0000"/>
                </a:solidFill>
              </a:rPr>
              <a:t>2023/24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951820" y="3798888"/>
            <a:ext cx="462121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9pPr>
          </a:lstStyle>
          <a:p>
            <a:pPr eaLnBrk="1" hangingPunct="1"/>
            <a:r>
              <a:rPr lang="de-DE" altLang="de-DE" sz="1700" dirty="0">
                <a:solidFill>
                  <a:srgbClr val="FF0000"/>
                </a:solidFill>
                <a:latin typeface="Century Gothic" pitchFamily="34" charset="0"/>
              </a:rPr>
              <a:t>Nach der 4. Klasse Volksschule</a:t>
            </a:r>
          </a:p>
        </p:txBody>
      </p:sp>
    </p:spTree>
    <p:extLst>
      <p:ext uri="{BB962C8B-B14F-4D97-AF65-F5344CB8AC3E}">
        <p14:creationId xmlns:p14="http://schemas.microsoft.com/office/powerpoint/2010/main" val="1704121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489797" y="1349375"/>
            <a:ext cx="8135937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 dirty="0"/>
              <a:t>Welche Ausbildungswege stehen nach der Volksschule offen?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442966" y="2492375"/>
            <a:ext cx="8229600" cy="26177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Aft>
                <a:spcPts val="0"/>
              </a:spcAft>
            </a:pPr>
            <a:r>
              <a:rPr lang="de-AT" altLang="de-DE" sz="1700" b="0" dirty="0"/>
              <a:t>Mittelschule</a:t>
            </a:r>
            <a:endParaRPr lang="de-DE" altLang="de-DE" sz="1700" b="0" dirty="0"/>
          </a:p>
          <a:p>
            <a:pPr fontAlgn="auto">
              <a:lnSpc>
                <a:spcPct val="130000"/>
              </a:lnSpc>
              <a:spcAft>
                <a:spcPts val="0"/>
              </a:spcAft>
            </a:pPr>
            <a:r>
              <a:rPr lang="de-AT" altLang="de-DE" sz="1700" b="0" dirty="0"/>
              <a:t>Sonderformen - Mittelschule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</a:pPr>
            <a:r>
              <a:rPr lang="de-AT" altLang="de-DE" sz="1700" b="0" dirty="0"/>
              <a:t>Gymnasium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</a:pPr>
            <a:r>
              <a:rPr lang="de-AT" altLang="de-DE" sz="1700" b="0" dirty="0"/>
              <a:t>Sonderformen -Gymnasium</a:t>
            </a:r>
          </a:p>
          <a:p>
            <a:pPr fontAlgn="auto">
              <a:spcAft>
                <a:spcPts val="0"/>
              </a:spcAft>
              <a:buFontTx/>
              <a:buNone/>
            </a:pPr>
            <a:endParaRPr lang="de-DE" altLang="de-DE" sz="1700" b="0" dirty="0"/>
          </a:p>
        </p:txBody>
      </p:sp>
    </p:spTree>
    <p:extLst>
      <p:ext uri="{BB962C8B-B14F-4D97-AF65-F5344CB8AC3E}">
        <p14:creationId xmlns:p14="http://schemas.microsoft.com/office/powerpoint/2010/main" val="2208819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619672" y="1192852"/>
            <a:ext cx="7704137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 dirty="0"/>
              <a:t>Anmeldung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509713" y="2708920"/>
            <a:ext cx="7021512" cy="26177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Aft>
                <a:spcPts val="0"/>
              </a:spcAft>
            </a:pPr>
            <a:r>
              <a:rPr lang="de-DE" altLang="de-DE" sz="1600" b="0" dirty="0"/>
              <a:t>Es besteht Anmeldepflicht für alle Schüler/innen.</a:t>
            </a:r>
          </a:p>
          <a:p>
            <a:pPr fontAlgn="auto">
              <a:lnSpc>
                <a:spcPct val="110000"/>
              </a:lnSpc>
              <a:spcAft>
                <a:spcPts val="0"/>
              </a:spcAft>
            </a:pPr>
            <a:r>
              <a:rPr lang="de-DE" altLang="de-DE" sz="1600" b="0" dirty="0"/>
              <a:t>Melden Sie Ihr Kind bei der Erstwunschschule an.</a:t>
            </a:r>
          </a:p>
          <a:p>
            <a:pPr fontAlgn="auto">
              <a:lnSpc>
                <a:spcPct val="110000"/>
              </a:lnSpc>
              <a:spcAft>
                <a:spcPts val="0"/>
              </a:spcAft>
            </a:pPr>
            <a:r>
              <a:rPr lang="de-DE" altLang="de-DE" sz="1600" b="0" dirty="0"/>
              <a:t>Anmeldefrist:</a:t>
            </a:r>
          </a:p>
          <a:p>
            <a:pPr lvl="1" fontAlgn="auto">
              <a:lnSpc>
                <a:spcPct val="110000"/>
              </a:lnSpc>
              <a:spcAft>
                <a:spcPts val="0"/>
              </a:spcAft>
              <a:buFontTx/>
              <a:buNone/>
            </a:pPr>
            <a:r>
              <a:rPr lang="de-DE" altLang="de-DE" sz="1600" b="1" dirty="0">
                <a:solidFill>
                  <a:srgbClr val="FF0000"/>
                </a:solidFill>
              </a:rPr>
              <a:t>ab Freitag, </a:t>
            </a:r>
            <a:r>
              <a:rPr lang="de-DE" altLang="de-DE" sz="1600" dirty="0">
                <a:solidFill>
                  <a:srgbClr val="FF0000"/>
                </a:solidFill>
              </a:rPr>
              <a:t>10</a:t>
            </a:r>
            <a:r>
              <a:rPr lang="de-DE" altLang="de-DE" sz="1600" b="1" dirty="0">
                <a:solidFill>
                  <a:srgbClr val="FF0000"/>
                </a:solidFill>
              </a:rPr>
              <a:t>. Februar 2023 </a:t>
            </a:r>
          </a:p>
          <a:p>
            <a:pPr lvl="1" fontAlgn="auto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</a:pPr>
            <a:r>
              <a:rPr lang="de-DE" altLang="de-DE" sz="1600" b="1" dirty="0">
                <a:solidFill>
                  <a:srgbClr val="FF0000"/>
                </a:solidFill>
              </a:rPr>
              <a:t>bis Freitag, </a:t>
            </a:r>
            <a:r>
              <a:rPr lang="de-DE" altLang="de-DE" sz="1600" dirty="0">
                <a:solidFill>
                  <a:srgbClr val="FF0000"/>
                </a:solidFill>
              </a:rPr>
              <a:t>03</a:t>
            </a:r>
            <a:r>
              <a:rPr lang="de-DE" altLang="de-DE" sz="1600" b="1" dirty="0">
                <a:solidFill>
                  <a:srgbClr val="FF0000"/>
                </a:solidFill>
              </a:rPr>
              <a:t>. </a:t>
            </a:r>
            <a:r>
              <a:rPr lang="de-DE" altLang="de-DE" sz="1600" dirty="0">
                <a:solidFill>
                  <a:srgbClr val="FF0000"/>
                </a:solidFill>
              </a:rPr>
              <a:t>März</a:t>
            </a:r>
            <a:r>
              <a:rPr lang="de-DE" altLang="de-DE" sz="1600" b="1" dirty="0">
                <a:solidFill>
                  <a:srgbClr val="FF0000"/>
                </a:solidFill>
              </a:rPr>
              <a:t> 2023 </a:t>
            </a:r>
          </a:p>
          <a:p>
            <a:pPr fontAlgn="auto">
              <a:lnSpc>
                <a:spcPct val="110000"/>
              </a:lnSpc>
              <a:spcAft>
                <a:spcPts val="0"/>
              </a:spcAft>
            </a:pPr>
            <a:r>
              <a:rPr lang="de-DE" altLang="de-DE" sz="1600" b="0" dirty="0"/>
              <a:t>Bringen Sie das Original der Schulnachricht mit.</a:t>
            </a:r>
          </a:p>
        </p:txBody>
      </p:sp>
    </p:spTree>
    <p:extLst>
      <p:ext uri="{BB962C8B-B14F-4D97-AF65-F5344CB8AC3E}">
        <p14:creationId xmlns:p14="http://schemas.microsoft.com/office/powerpoint/2010/main" val="2867792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402568" y="1232756"/>
            <a:ext cx="8135937" cy="1143000"/>
          </a:xfrm>
        </p:spPr>
        <p:txBody>
          <a:bodyPr/>
          <a:lstStyle/>
          <a:p>
            <a:pPr eaLnBrk="1" hangingPunct="1"/>
            <a:r>
              <a:rPr lang="de-DE" altLang="de-DE" sz="2000" b="1" dirty="0"/>
              <a:t>Ihr Kind soll an die Mittelschule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402568" y="2636912"/>
            <a:ext cx="7705725" cy="356552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fontAlgn="auto">
              <a:lnSpc>
                <a:spcPct val="140000"/>
              </a:lnSpc>
              <a:spcAft>
                <a:spcPts val="0"/>
              </a:spcAft>
            </a:pPr>
            <a:r>
              <a:rPr lang="de-DE" altLang="de-DE" sz="1600" b="0" dirty="0"/>
              <a:t>Sie melden Ihr Kind an der  Mittelschule  an.</a:t>
            </a:r>
          </a:p>
          <a:p>
            <a:pPr marL="180975" indent="-180975" fontAlgn="auto">
              <a:lnSpc>
                <a:spcPct val="140000"/>
              </a:lnSpc>
              <a:spcAft>
                <a:spcPts val="0"/>
              </a:spcAft>
            </a:pPr>
            <a:r>
              <a:rPr lang="de-DE" altLang="de-DE" sz="1600" b="0" dirty="0"/>
              <a:t>Die Anmeldung gilt als Schulplatzzuweisung.</a:t>
            </a:r>
          </a:p>
          <a:p>
            <a:pPr marL="180975" indent="-180975" fontAlgn="auto">
              <a:lnSpc>
                <a:spcPct val="140000"/>
              </a:lnSpc>
              <a:spcAft>
                <a:spcPts val="0"/>
              </a:spcAft>
            </a:pPr>
            <a:r>
              <a:rPr lang="de-DE" altLang="de-DE" sz="1600" b="0" dirty="0"/>
              <a:t>Sie erhalten keine weitere Nachricht.</a:t>
            </a:r>
          </a:p>
          <a:p>
            <a:pPr marL="180975" indent="-180975" fontAlgn="auto">
              <a:lnSpc>
                <a:spcPct val="140000"/>
              </a:lnSpc>
              <a:spcAft>
                <a:spcPts val="0"/>
              </a:spcAft>
            </a:pPr>
            <a:r>
              <a:rPr lang="de-AT" altLang="de-DE" sz="1600" b="0" dirty="0"/>
              <a:t>Die Schulplatzzuweisung ist verbindlich.</a:t>
            </a:r>
          </a:p>
          <a:p>
            <a:pPr marL="180975" indent="-180975" fontAlgn="auto">
              <a:lnSpc>
                <a:spcPct val="140000"/>
              </a:lnSpc>
              <a:spcAft>
                <a:spcPts val="0"/>
              </a:spcAft>
              <a:buFontTx/>
              <a:buNone/>
            </a:pPr>
            <a:endParaRPr lang="de-AT" altLang="de-DE" sz="1400" b="0" dirty="0"/>
          </a:p>
          <a:p>
            <a:pPr marL="180975" indent="-180975" fontAlgn="auto">
              <a:lnSpc>
                <a:spcPct val="140000"/>
              </a:lnSpc>
              <a:spcAft>
                <a:spcPts val="0"/>
              </a:spcAft>
              <a:buFontTx/>
              <a:buNone/>
            </a:pPr>
            <a:r>
              <a:rPr lang="de-AT" altLang="de-DE" sz="1600" b="1" dirty="0"/>
              <a:t>Ausnahme:</a:t>
            </a:r>
            <a:r>
              <a:rPr lang="de-AT" altLang="de-DE" sz="1600" b="0" dirty="0"/>
              <a:t> </a:t>
            </a:r>
          </a:p>
          <a:p>
            <a:pPr marL="180975" indent="-180975" fontAlgn="auto">
              <a:lnSpc>
                <a:spcPct val="140000"/>
              </a:lnSpc>
              <a:spcAft>
                <a:spcPts val="0"/>
              </a:spcAft>
              <a:buFontTx/>
              <a:buNone/>
            </a:pPr>
            <a:r>
              <a:rPr lang="de-AT" altLang="de-DE" sz="1600" b="0" dirty="0"/>
              <a:t>	Für die Mittelschulen  der Städte Klagenfurt, Villach und Wolfsberg gilt: Melden sich mehr Schüler/innen an einer MS an, als Schulplätze vorhanden sind, so sind diese dem jeweiligen Schulamt bekannt zu geben. Die Schulplatzzuweisung dieser Kinder wird dann vom Schulamt vorgenommen. </a:t>
            </a:r>
            <a:endParaRPr lang="de-DE" altLang="de-DE" sz="1600" b="0" dirty="0"/>
          </a:p>
        </p:txBody>
      </p:sp>
    </p:spTree>
    <p:extLst>
      <p:ext uri="{BB962C8B-B14F-4D97-AF65-F5344CB8AC3E}">
        <p14:creationId xmlns:p14="http://schemas.microsoft.com/office/powerpoint/2010/main" val="450502791"/>
      </p:ext>
    </p:extLst>
  </p:cSld>
  <p:clrMapOvr>
    <a:masterClrMapping/>
  </p:clrMapOvr>
  <p:transition advClick="0" advTm="10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836712"/>
            <a:ext cx="8135937" cy="1143000"/>
          </a:xfrm>
        </p:spPr>
        <p:txBody>
          <a:bodyPr/>
          <a:lstStyle/>
          <a:p>
            <a:pPr eaLnBrk="1" hangingPunct="1"/>
            <a:r>
              <a:rPr lang="de-DE" altLang="de-DE" sz="2000" b="1" dirty="0"/>
              <a:t>Ihr Kind soll an eine Sonderform-MS (Bewegung und Sport)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99457" y="1448780"/>
            <a:ext cx="7848600" cy="511256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tabLst>
                <a:tab pos="361950" algn="l"/>
              </a:tabLst>
            </a:pPr>
            <a:r>
              <a:rPr lang="de-DE" altLang="de-DE" sz="1400" b="0" dirty="0"/>
              <a:t>        Ihr Kind muss eine Eignungsprüfung ablegen. </a:t>
            </a:r>
            <a:r>
              <a:rPr lang="de-AT" altLang="de-DE" sz="1400" b="0" dirty="0"/>
              <a:t>Diese finden in den jeweiligen Schulen statt:</a:t>
            </a:r>
          </a:p>
          <a:p>
            <a:pPr marL="0" indent="0" fontAlgn="auto">
              <a:spcAft>
                <a:spcPts val="0"/>
              </a:spcAft>
              <a:buNone/>
              <a:tabLst>
                <a:tab pos="361950" algn="l"/>
              </a:tabLst>
            </a:pPr>
            <a:br>
              <a:rPr lang="de-AT" altLang="de-DE" sz="1400" b="0" dirty="0"/>
            </a:br>
            <a:br>
              <a:rPr lang="de-AT" altLang="de-DE" sz="1400" b="0" dirty="0"/>
            </a:br>
            <a:br>
              <a:rPr lang="de-AT" altLang="de-DE" sz="1400" b="0" dirty="0"/>
            </a:br>
            <a:endParaRPr lang="de-AT" altLang="de-DE" sz="1400" b="0" dirty="0"/>
          </a:p>
          <a:p>
            <a:pPr marL="0" indent="0" fontAlgn="auto">
              <a:spcAft>
                <a:spcPts val="0"/>
              </a:spcAft>
              <a:buFontTx/>
              <a:buNone/>
              <a:tabLst>
                <a:tab pos="361950" algn="l"/>
              </a:tabLst>
            </a:pPr>
            <a:endParaRPr lang="de-AT" altLang="de-DE" sz="1400" b="0" dirty="0"/>
          </a:p>
          <a:p>
            <a:pPr marL="0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DE" altLang="de-DE" sz="1400" b="0" dirty="0"/>
              <a:t>	</a:t>
            </a:r>
          </a:p>
          <a:p>
            <a:pPr marL="0" indent="0" fontAlgn="auto">
              <a:lnSpc>
                <a:spcPct val="110000"/>
              </a:lnSpc>
              <a:spcAft>
                <a:spcPts val="0"/>
              </a:spcAft>
              <a:tabLst>
                <a:tab pos="361950" algn="l"/>
              </a:tabLst>
            </a:pPr>
            <a:endParaRPr lang="de-DE" altLang="de-DE" sz="1400" b="0" dirty="0"/>
          </a:p>
          <a:p>
            <a:pPr marL="0" indent="0" fontAlgn="auto">
              <a:lnSpc>
                <a:spcPct val="110000"/>
              </a:lnSpc>
              <a:spcAft>
                <a:spcPts val="0"/>
              </a:spcAft>
              <a:tabLst>
                <a:tab pos="361950" algn="l"/>
              </a:tabLst>
            </a:pPr>
            <a:endParaRPr lang="de-DE" altLang="de-DE" sz="1400" b="0" dirty="0"/>
          </a:p>
          <a:p>
            <a:pPr marL="0" indent="0" fontAlgn="auto">
              <a:lnSpc>
                <a:spcPct val="110000"/>
              </a:lnSpc>
              <a:spcAft>
                <a:spcPts val="0"/>
              </a:spcAft>
              <a:tabLst>
                <a:tab pos="361950" algn="l"/>
              </a:tabLst>
            </a:pPr>
            <a:endParaRPr lang="de-DE" altLang="de-DE" sz="1400" b="0" dirty="0"/>
          </a:p>
          <a:p>
            <a:pPr marL="0" indent="0" fontAlgn="auto">
              <a:lnSpc>
                <a:spcPct val="110000"/>
              </a:lnSpc>
              <a:spcAft>
                <a:spcPts val="0"/>
              </a:spcAft>
              <a:tabLst>
                <a:tab pos="361950" algn="l"/>
              </a:tabLst>
            </a:pPr>
            <a:endParaRPr lang="de-DE" altLang="de-DE" sz="1400" b="0" dirty="0"/>
          </a:p>
          <a:p>
            <a:pPr marL="0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DE" altLang="de-DE" sz="1400" b="0" dirty="0"/>
              <a:t>       </a:t>
            </a:r>
          </a:p>
          <a:p>
            <a:pPr marL="0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DE" altLang="de-DE" sz="1400" b="0" dirty="0"/>
              <a:t>	 </a:t>
            </a:r>
          </a:p>
          <a:p>
            <a:pPr marL="0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endParaRPr lang="de-DE" altLang="de-DE" sz="1400" b="0" dirty="0"/>
          </a:p>
          <a:p>
            <a:pPr fontAlgn="auto">
              <a:lnSpc>
                <a:spcPct val="110000"/>
              </a:lnSpc>
              <a:spcAft>
                <a:spcPts val="0"/>
              </a:spcAft>
              <a:tabLst>
                <a:tab pos="361950" algn="l"/>
              </a:tabLst>
            </a:pPr>
            <a:r>
              <a:rPr lang="de-DE" altLang="de-DE" sz="1400" b="0" dirty="0"/>
              <a:t>	Erkundigen Sie sich bitte über den genauen Termin und über einem Ersatztermin im Falle einer gesundheitlichen Verhinderung direkt bei den Schulen </a:t>
            </a:r>
            <a:r>
              <a:rPr lang="de-DE" altLang="de-DE" sz="1400" b="0" dirty="0">
                <a:solidFill>
                  <a:srgbClr val="FF0000"/>
                </a:solidFill>
              </a:rPr>
              <a:t>(Ersatztermin voraussichtlich im Juni 2023).</a:t>
            </a:r>
          </a:p>
          <a:p>
            <a:pPr marL="0" indent="0" fontAlgn="auto">
              <a:lnSpc>
                <a:spcPct val="110000"/>
              </a:lnSpc>
              <a:spcAft>
                <a:spcPts val="0"/>
              </a:spcAft>
              <a:tabLst>
                <a:tab pos="361950" algn="l"/>
              </a:tabLst>
            </a:pPr>
            <a:r>
              <a:rPr lang="de-DE" altLang="de-DE" sz="1400" b="0" dirty="0"/>
              <a:t>	Sie erhalten bis spätestens  </a:t>
            </a:r>
            <a:r>
              <a:rPr lang="de-DE" altLang="de-DE" sz="1400" dirty="0">
                <a:solidFill>
                  <a:srgbClr val="FF0000"/>
                </a:solidFill>
              </a:rPr>
              <a:t>03. April 2023 </a:t>
            </a:r>
            <a:r>
              <a:rPr lang="de-DE" altLang="de-DE" sz="1400" b="0" dirty="0"/>
              <a:t>eine schriftliche Information der 	Erstwunschschule.</a:t>
            </a:r>
          </a:p>
          <a:p>
            <a:pPr marL="0" indent="0" fontAlgn="auto">
              <a:lnSpc>
                <a:spcPct val="110000"/>
              </a:lnSpc>
              <a:spcAft>
                <a:spcPts val="0"/>
              </a:spcAft>
              <a:tabLst>
                <a:tab pos="361950" algn="l"/>
              </a:tabLst>
            </a:pPr>
            <a:r>
              <a:rPr lang="de-AT" altLang="de-DE" sz="1400" b="0" dirty="0"/>
              <a:t>	Wenn Ihnen kein Schulplatz vorläufig zugewiesen werden konnte und Ihr Kind eine MS besuchen 	soll, wenden Sie sich bitte an die MS in Ihrem Schulsprengel.</a:t>
            </a:r>
          </a:p>
          <a:p>
            <a:pPr marL="0" indent="0" fontAlgn="auto">
              <a:lnSpc>
                <a:spcPct val="110000"/>
              </a:lnSpc>
              <a:spcAft>
                <a:spcPts val="0"/>
              </a:spcAft>
              <a:buNone/>
              <a:tabLst>
                <a:tab pos="361950" algn="l"/>
              </a:tabLst>
            </a:pPr>
            <a:endParaRPr lang="de-AT" altLang="de-DE" sz="1400" b="0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287149"/>
              </p:ext>
            </p:extLst>
          </p:nvPr>
        </p:nvGraphicFramePr>
        <p:xfrm>
          <a:off x="1115616" y="1772816"/>
          <a:ext cx="5832648" cy="29260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619115">
                  <a:extLst>
                    <a:ext uri="{9D8B030D-6E8A-4147-A177-3AD203B41FA5}">
                      <a16:colId xmlns:a16="http://schemas.microsoft.com/office/drawing/2014/main" val="2965172724"/>
                    </a:ext>
                  </a:extLst>
                </a:gridCol>
                <a:gridCol w="1415070">
                  <a:extLst>
                    <a:ext uri="{9D8B030D-6E8A-4147-A177-3AD203B41FA5}">
                      <a16:colId xmlns:a16="http://schemas.microsoft.com/office/drawing/2014/main" val="478013081"/>
                    </a:ext>
                  </a:extLst>
                </a:gridCol>
                <a:gridCol w="1798463">
                  <a:extLst>
                    <a:ext uri="{9D8B030D-6E8A-4147-A177-3AD203B41FA5}">
                      <a16:colId xmlns:a16="http://schemas.microsoft.com/office/drawing/2014/main" val="2426203576"/>
                    </a:ext>
                  </a:extLst>
                </a:gridCol>
              </a:tblGrid>
              <a:tr h="1378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Schule:</a:t>
                      </a:r>
                      <a:endParaRPr lang="de-DE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Zeit:</a:t>
                      </a:r>
                      <a:endParaRPr lang="de-D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Termin:</a:t>
                      </a:r>
                      <a:endParaRPr lang="de-D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5359634"/>
                  </a:ext>
                </a:extLst>
              </a:tr>
              <a:tr h="4136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FSSZ Spittal ganztägig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 </a:t>
                      </a:r>
                      <a:endParaRPr lang="de-DE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09.00 Uhr</a:t>
                      </a:r>
                      <a:endParaRPr lang="de-D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 März 2023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16072683"/>
                  </a:ext>
                </a:extLst>
              </a:tr>
              <a:tr h="8272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Sport-MS Villach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und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Ski-MS Feistritz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Sport-MS Radenthein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 </a:t>
                      </a:r>
                      <a:endParaRPr lang="de-DE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09.00 Uhr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14.00 Uhr</a:t>
                      </a:r>
                      <a:endParaRPr lang="de-DE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7. März 2023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73922817"/>
                  </a:ext>
                </a:extLst>
              </a:tr>
              <a:tr h="4136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Sport-MS Klagenfurt Waidmannsdorf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Sport-MS Klagenfurt St. Ruprecht </a:t>
                      </a:r>
                      <a:endParaRPr lang="de-DE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09.00 Uhr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14.00 Uhr</a:t>
                      </a:r>
                      <a:endParaRPr lang="de-D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8. März 2023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95079774"/>
                  </a:ext>
                </a:extLst>
              </a:tr>
              <a:tr h="4136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Sport-MS </a:t>
                      </a:r>
                      <a:r>
                        <a:rPr lang="de-DE" sz="1200" dirty="0" err="1">
                          <a:effectLst/>
                        </a:rPr>
                        <a:t>St.Veit</a:t>
                      </a:r>
                      <a:r>
                        <a:rPr lang="de-DE" sz="1200" dirty="0">
                          <a:effectLst/>
                        </a:rPr>
                        <a:t>/Glan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Sport-MS Wolfsberg </a:t>
                      </a:r>
                      <a:endParaRPr lang="de-DE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09.00 Uhr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14.00 Uhr</a:t>
                      </a:r>
                      <a:endParaRPr lang="de-DE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9. März 2023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648820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4773100"/>
      </p:ext>
    </p:extLst>
  </p:cSld>
  <p:clrMapOvr>
    <a:masterClrMapping/>
  </p:clrMapOvr>
  <p:transition advClick="0" advTm="10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27584" y="830276"/>
            <a:ext cx="8135937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/>
              <a:t>Ihr Kind soll ins Gymnasium</a:t>
            </a:r>
            <a:endParaRPr lang="de-DE" altLang="de-DE" sz="2000" b="1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32773" y="1401776"/>
            <a:ext cx="7885112" cy="533959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10000"/>
              </a:lnSpc>
              <a:spcAft>
                <a:spcPts val="0"/>
              </a:spcAft>
              <a:buNone/>
              <a:tabLst>
                <a:tab pos="361950" algn="l"/>
              </a:tabLst>
            </a:pPr>
            <a:r>
              <a:rPr lang="de-DE" altLang="de-DE" sz="1400" b="1" dirty="0"/>
              <a:t>      	 </a:t>
            </a:r>
            <a:r>
              <a:rPr lang="de-DE" altLang="de-DE" sz="1400" dirty="0"/>
              <a:t>Anmeldung 10.2 -03.03.2023 an der Erstwunsch – AHS mit dem Original der Schulnachricht</a:t>
            </a:r>
            <a:br>
              <a:rPr lang="de-DE" altLang="de-DE" sz="1400" b="1" dirty="0"/>
            </a:br>
            <a:r>
              <a:rPr lang="de-DE" altLang="de-DE" sz="1400" b="0" dirty="0"/>
              <a:t>	</a:t>
            </a:r>
          </a:p>
          <a:p>
            <a:pPr marL="0" indent="0" fontAlgn="auto">
              <a:lnSpc>
                <a:spcPct val="110000"/>
              </a:lnSpc>
              <a:spcAft>
                <a:spcPts val="0"/>
              </a:spcAft>
              <a:buNone/>
              <a:tabLst>
                <a:tab pos="361950" algn="l"/>
              </a:tabLst>
            </a:pPr>
            <a:r>
              <a:rPr lang="de-DE" altLang="de-DE" sz="1400" b="0" dirty="0"/>
              <a:t>    	Nach der Anmeldung erhalten Sie bis spätestens  </a:t>
            </a:r>
            <a:r>
              <a:rPr lang="de-DE" altLang="de-DE" sz="1400" dirty="0">
                <a:solidFill>
                  <a:srgbClr val="FF0000"/>
                </a:solidFill>
              </a:rPr>
              <a:t>03. April 2023 </a:t>
            </a:r>
            <a:r>
              <a:rPr lang="de-DE" altLang="de-DE" sz="1400" b="0" dirty="0"/>
              <a:t>eine schriftliche Information der 	Erstwunschschule.</a:t>
            </a:r>
          </a:p>
          <a:p>
            <a:pPr marL="0" indent="0" fontAlgn="auto">
              <a:lnSpc>
                <a:spcPct val="110000"/>
              </a:lnSpc>
              <a:spcAft>
                <a:spcPts val="0"/>
              </a:spcAft>
              <a:buNone/>
              <a:tabLst>
                <a:tab pos="361950" algn="l"/>
              </a:tabLst>
            </a:pPr>
            <a:r>
              <a:rPr lang="de-AT" altLang="de-DE" sz="1400" b="0" dirty="0"/>
              <a:t>	Wenn Ihnen kein Schulplatz vorläufig zugewiesen werden konnte, haben Sie ab </a:t>
            </a:r>
            <a:r>
              <a:rPr lang="de-AT" altLang="de-DE" sz="1400" b="1" dirty="0"/>
              <a:t>Anfang April</a:t>
            </a:r>
            <a:r>
              <a:rPr lang="de-AT" altLang="de-DE" sz="1400" b="0" dirty="0"/>
              <a:t> die 	Möglichkeit, sich auf der </a:t>
            </a:r>
            <a:r>
              <a:rPr lang="de-AT" altLang="de-DE" sz="1400" b="1" dirty="0"/>
              <a:t>Homepage der Bildungsdirektion für  Kärnten</a:t>
            </a:r>
            <a:r>
              <a:rPr lang="de-AT" altLang="de-DE" sz="1400" b="0" dirty="0"/>
              <a:t> darüber zu informieren, an 	welchen Schulen noch Schulplätze verfügbar sind. Der Antrag auf Aufnahme kann bis  </a:t>
            </a:r>
            <a:r>
              <a:rPr lang="de-AT" altLang="de-DE" sz="1400" dirty="0">
                <a:solidFill>
                  <a:srgbClr val="FF0000"/>
                </a:solidFill>
              </a:rPr>
              <a:t>30</a:t>
            </a:r>
            <a:r>
              <a:rPr lang="de-AT" altLang="de-DE" sz="1400" b="1" dirty="0">
                <a:solidFill>
                  <a:srgbClr val="FF0000"/>
                </a:solidFill>
              </a:rPr>
              <a:t>. April 2023</a:t>
            </a:r>
            <a:r>
              <a:rPr lang="de-AT" altLang="de-DE" sz="1400" b="0" dirty="0">
                <a:solidFill>
                  <a:srgbClr val="FF0000"/>
                </a:solidFill>
              </a:rPr>
              <a:t> </a:t>
            </a:r>
            <a:r>
              <a:rPr lang="de-AT" altLang="de-DE" sz="1400" b="0" dirty="0"/>
              <a:t>	bei einer Schule, an der noch freie Schulplätze vorhanden sind, gestellt werden. </a:t>
            </a:r>
            <a:endParaRPr lang="de-AT" altLang="de-DE" sz="1000" b="0" dirty="0"/>
          </a:p>
          <a:p>
            <a:pPr marL="360363" lvl="1" indent="0" fontAlgn="auto">
              <a:lnSpc>
                <a:spcPct val="110000"/>
              </a:lnSpc>
              <a:spcAft>
                <a:spcPts val="0"/>
              </a:spcAft>
              <a:buNone/>
              <a:tabLst>
                <a:tab pos="361950" algn="l"/>
              </a:tabLst>
            </a:pPr>
            <a:r>
              <a:rPr lang="de-AT" altLang="de-DE" sz="1400" b="0" dirty="0"/>
              <a:t>Das Original der Schulnachricht ist bei dieser Schule abzugeben. Nunmehr wird nach Maßgabe der vorhandenen Schulplätze auch jenen Schüler/inne/n ein vorläufiger Schulplatz zugewiesen, deren Schulnachricht in Deutsch und/oder Mathematik eine</a:t>
            </a:r>
          </a:p>
          <a:p>
            <a:pPr marL="360363" lvl="1" indent="0" fontAlgn="auto">
              <a:lnSpc>
                <a:spcPct val="110000"/>
              </a:lnSpc>
              <a:spcAft>
                <a:spcPts val="0"/>
              </a:spcAft>
              <a:buNone/>
              <a:tabLst>
                <a:tab pos="361950" algn="l"/>
              </a:tabLst>
            </a:pPr>
            <a:r>
              <a:rPr lang="de-AT" altLang="de-DE" sz="1400" b="0" dirty="0"/>
              <a:t>schlechtere Beurteilung als Gut aufweist. </a:t>
            </a:r>
          </a:p>
          <a:p>
            <a:pPr marL="360363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AT" altLang="de-DE" sz="1400" b="0" dirty="0"/>
              <a:t>Die vorläufige Schulplatzzuweisung durch diese Schule erfolgt bis </a:t>
            </a:r>
            <a:r>
              <a:rPr lang="de-AT" altLang="de-DE" sz="1400" b="1" dirty="0">
                <a:solidFill>
                  <a:srgbClr val="FF0000"/>
                </a:solidFill>
              </a:rPr>
              <a:t>15. Mai 2023</a:t>
            </a:r>
            <a:r>
              <a:rPr lang="de-AT" altLang="de-DE" sz="1400" b="0" dirty="0">
                <a:solidFill>
                  <a:srgbClr val="FF0000"/>
                </a:solidFill>
              </a:rPr>
              <a:t>. </a:t>
            </a:r>
          </a:p>
          <a:p>
            <a:pPr marL="360363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r>
              <a:rPr lang="de-AT" altLang="de-DE" sz="1400" b="0" dirty="0"/>
              <a:t>Aufnahmebewerber/innen, denen auch in der 2. Aufnahmerunde kein Schulplatz vorläufig zugewiesen werden konnte, werden der Bildungsdirektion Kärnten gemeldet, die sich im Einvernehmen mit Ihnen um einen geeigneten Schulplatz bemühen wird.</a:t>
            </a:r>
            <a:br>
              <a:rPr lang="de-AT" altLang="de-DE" sz="1400" b="0" dirty="0"/>
            </a:br>
            <a:r>
              <a:rPr lang="de-AT" altLang="de-DE" sz="1400" b="0" dirty="0"/>
              <a:t>Die Eignungsprüfungen für die Sportklassen am BG/BRG Lerchenfeldstraße finden am </a:t>
            </a:r>
            <a:r>
              <a:rPr lang="de-AT" altLang="de-DE" sz="1400" dirty="0">
                <a:solidFill>
                  <a:srgbClr val="FF0000"/>
                </a:solidFill>
              </a:rPr>
              <a:t>07.03</a:t>
            </a:r>
            <a:r>
              <a:rPr lang="de-AT" altLang="de-DE" sz="1400" b="0" dirty="0"/>
              <a:t> und </a:t>
            </a:r>
            <a:r>
              <a:rPr lang="de-AT" altLang="de-DE" sz="1400" dirty="0">
                <a:solidFill>
                  <a:srgbClr val="FF0000"/>
                </a:solidFill>
              </a:rPr>
              <a:t>08.03.2023</a:t>
            </a:r>
            <a:r>
              <a:rPr lang="de-AT" altLang="de-DE" sz="1400" b="0" dirty="0"/>
              <a:t> statt.</a:t>
            </a:r>
            <a:br>
              <a:rPr lang="de-AT" altLang="de-DE" sz="1400" b="0" dirty="0"/>
            </a:br>
            <a:r>
              <a:rPr lang="de-AT" altLang="de-DE" sz="1400" b="0" dirty="0"/>
              <a:t>Die Eignungsprüfungen für den musischen und bildnerischen Zweig am BRG Viktring finden am </a:t>
            </a:r>
            <a:r>
              <a:rPr lang="de-AT" altLang="de-DE" sz="1400" dirty="0">
                <a:solidFill>
                  <a:srgbClr val="FF0000"/>
                </a:solidFill>
              </a:rPr>
              <a:t>08.03</a:t>
            </a:r>
            <a:r>
              <a:rPr lang="de-AT" altLang="de-DE" sz="1400" b="0" dirty="0"/>
              <a:t> und </a:t>
            </a:r>
            <a:r>
              <a:rPr lang="de-AT" altLang="de-DE" sz="1400" dirty="0">
                <a:solidFill>
                  <a:srgbClr val="FF0000"/>
                </a:solidFill>
              </a:rPr>
              <a:t>09.03 2023 </a:t>
            </a:r>
            <a:r>
              <a:rPr lang="de-AT" altLang="de-DE" sz="1400" b="0" dirty="0"/>
              <a:t>statt.</a:t>
            </a:r>
            <a:br>
              <a:rPr lang="de-AT" altLang="de-DE" sz="1400" b="0" dirty="0"/>
            </a:br>
            <a:r>
              <a:rPr lang="de-AT" altLang="de-DE" sz="1400" b="0" dirty="0"/>
              <a:t>Anmeldung jeweils direkt an den Schulstandorten.</a:t>
            </a:r>
          </a:p>
          <a:p>
            <a:pPr marL="360363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br>
              <a:rPr lang="de-AT" altLang="de-DE" sz="1400" b="0" dirty="0"/>
            </a:br>
            <a:endParaRPr lang="de-DE" altLang="de-DE" sz="1400" b="0" dirty="0"/>
          </a:p>
          <a:p>
            <a:pPr marL="360363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361950" algn="l"/>
              </a:tabLst>
            </a:pPr>
            <a:endParaRPr lang="de-AT" altLang="de-DE" sz="1400" b="0" dirty="0"/>
          </a:p>
        </p:txBody>
      </p:sp>
    </p:spTree>
    <p:extLst>
      <p:ext uri="{BB962C8B-B14F-4D97-AF65-F5344CB8AC3E}">
        <p14:creationId xmlns:p14="http://schemas.microsoft.com/office/powerpoint/2010/main" val="4158118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29259" y="1291689"/>
            <a:ext cx="8135937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 dirty="0"/>
              <a:t>Wenn Sie Fragen haben,	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35596" y="2503488"/>
            <a:ext cx="8229600" cy="26177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40000"/>
              </a:lnSpc>
              <a:spcAft>
                <a:spcPts val="0"/>
              </a:spcAft>
              <a:buNone/>
              <a:defRPr/>
            </a:pPr>
            <a:r>
              <a:rPr lang="de-DE" sz="1700" b="0" dirty="0"/>
              <a:t>wenden Sie sich bitte an die Direktion Ihrer Volksschule bzw. Ihrer Wunschschule.</a:t>
            </a:r>
          </a:p>
          <a:p>
            <a:pPr marL="0" indent="0" fontAlgn="auto">
              <a:lnSpc>
                <a:spcPct val="140000"/>
              </a:lnSpc>
              <a:spcAft>
                <a:spcPts val="0"/>
              </a:spcAft>
              <a:buNone/>
              <a:defRPr/>
            </a:pPr>
            <a:r>
              <a:rPr lang="de-DE" sz="1700" b="0" dirty="0"/>
              <a:t>Informationen finden Sie auf der Website </a:t>
            </a:r>
            <a:r>
              <a:rPr lang="de-DE" altLang="de-DE" sz="1800" b="0" dirty="0">
                <a:hlinkClick r:id="rId2"/>
              </a:rPr>
              <a:t>www.bildung-ktn.gv.at</a:t>
            </a:r>
            <a:endParaRPr lang="de-AT" sz="1700" b="0" dirty="0"/>
          </a:p>
        </p:txBody>
      </p:sp>
    </p:spTree>
    <p:extLst>
      <p:ext uri="{BB962C8B-B14F-4D97-AF65-F5344CB8AC3E}">
        <p14:creationId xmlns:p14="http://schemas.microsoft.com/office/powerpoint/2010/main" val="3749296286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BDKTN-4x3.potx" id="{C6C1BFC1-357B-4D1A-B0E3-B255BFBD764E}" vid="{E61C3C89-59A4-4D06-AC59-31D4546E0514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620</Words>
  <Application>Microsoft Office PowerPoint</Application>
  <PresentationFormat>Bildschirmpräsentation (4:3)</PresentationFormat>
  <Paragraphs>84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15" baseType="lpstr">
      <vt:lpstr>Arial</vt:lpstr>
      <vt:lpstr>Calibri</vt:lpstr>
      <vt:lpstr>Century Gothic</vt:lpstr>
      <vt:lpstr>Corbel</vt:lpstr>
      <vt:lpstr>Times New Roman</vt:lpstr>
      <vt:lpstr>Trebuchet MS</vt:lpstr>
      <vt:lpstr>Benutzerdefiniertes Design</vt:lpstr>
      <vt:lpstr>Republik-AT-4x3</vt:lpstr>
      <vt:lpstr>PowerPoint-Präsentation</vt:lpstr>
      <vt:lpstr>PowerPoint-Präsentation</vt:lpstr>
      <vt:lpstr>PowerPoint-Präsentation</vt:lpstr>
      <vt:lpstr>Ihr Kind soll an die Mittelschule</vt:lpstr>
      <vt:lpstr>Ihr Kind soll an eine Sonderform-MS (Bewegung und Sport)</vt:lpstr>
      <vt:lpstr>PowerPoint-Präsentation</vt:lpstr>
      <vt:lpstr>PowerPoint-Präsentation</vt:lpstr>
    </vt:vector>
  </TitlesOfParts>
  <Company>Landesschulrat für Kärnten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</dc:title>
  <dc:creator>Sereinig</dc:creator>
  <cp:lastModifiedBy>User00</cp:lastModifiedBy>
  <cp:revision>715</cp:revision>
  <cp:lastPrinted>2015-01-22T08:08:26Z</cp:lastPrinted>
  <dcterms:created xsi:type="dcterms:W3CDTF">2006-01-23T07:17:13Z</dcterms:created>
  <dcterms:modified xsi:type="dcterms:W3CDTF">2023-01-30T14:04:46Z</dcterms:modified>
</cp:coreProperties>
</file>