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10"/>
  </p:notesMasterIdLst>
  <p:handoutMasterIdLst>
    <p:handoutMasterId r:id="rId11"/>
  </p:handoutMasterIdLst>
  <p:sldIdLst>
    <p:sldId id="510" r:id="rId3"/>
    <p:sldId id="509" r:id="rId4"/>
    <p:sldId id="508" r:id="rId5"/>
    <p:sldId id="511" r:id="rId6"/>
    <p:sldId id="514" r:id="rId7"/>
    <p:sldId id="516" r:id="rId8"/>
    <p:sldId id="515" r:id="rId9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57D77"/>
    <a:srgbClr val="9F9F9F"/>
    <a:srgbClr val="F3AE00"/>
    <a:srgbClr val="007D81"/>
    <a:srgbClr val="CC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3" autoAdjust="0"/>
    <p:restoredTop sz="94639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041F2CF2-397C-4532-9DDC-D09B1477166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87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9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8C9443D-11B9-485E-9DAC-9FBCE340A52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09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66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9712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5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8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856978381"/>
      </p:ext>
    </p:extLst>
  </p:cSld>
  <p:clrMapOvr>
    <a:masterClrMapping/>
  </p:clrMapOvr>
  <p:transition advClick="0" advTm="4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C6105-F9BF-44A0-BECE-CC0E469967D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98153944"/>
      </p:ext>
    </p:extLst>
  </p:cSld>
  <p:clrMapOvr>
    <a:masterClrMapping/>
  </p:clrMapOvr>
  <p:transition advClick="0" advTm="4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62AE8-C957-4290-AD5F-69E508F79B3F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97802164"/>
      </p:ext>
    </p:extLst>
  </p:cSld>
  <p:clrMapOvr>
    <a:masterClrMapping/>
  </p:clrMapOvr>
  <p:transition advClick="0" advTm="4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7AAA7-CA30-430F-A239-299BBEE178F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50984096"/>
      </p:ext>
    </p:extLst>
  </p:cSld>
  <p:clrMapOvr>
    <a:masterClrMapping/>
  </p:clrMapOvr>
  <p:transition advClick="0" advTm="4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D1606-B0D1-4420-A1AA-8FF1DBC16642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2114367"/>
      </p:ext>
    </p:extLst>
  </p:cSld>
  <p:clrMapOvr>
    <a:masterClrMapping/>
  </p:clrMapOvr>
  <p:transition advClick="0" advTm="4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57896-7E9B-41D5-9851-26A13D566C1C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77913454"/>
      </p:ext>
    </p:extLst>
  </p:cSld>
  <p:clrMapOvr>
    <a:masterClrMapping/>
  </p:clrMapOvr>
  <p:transition advClick="0" advTm="4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119326869"/>
      </p:ext>
    </p:extLst>
  </p:cSld>
  <p:clrMapOvr>
    <a:masterClrMapping/>
  </p:clrMapOvr>
  <p:transition advClick="0" advTm="4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9973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3066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104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284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6699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296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743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668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43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36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62980" y="10887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292" y="1996244"/>
            <a:ext cx="7031124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74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AT" altLang="de-DE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 </a:t>
            </a:r>
            <a:br>
              <a:rPr lang="de-DE" altLang="de-DE"/>
            </a:br>
            <a:r>
              <a:rPr lang="de-DE" altLang="de-DE"/>
              <a:t>Erste Ebene </a:t>
            </a:r>
          </a:p>
          <a:p>
            <a:pPr lvl="1"/>
            <a:r>
              <a:rPr lang="de-DE" altLang="de-DE"/>
              <a:t>Zweite Ebene – wie Ebene zuvor</a:t>
            </a:r>
          </a:p>
          <a:p>
            <a:pPr lvl="2"/>
            <a:r>
              <a:rPr lang="de-DE" altLang="de-DE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4037AAC-E1CF-4F36-81A3-035C56E682B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  <p:sp>
        <p:nvSpPr>
          <p:cNvPr id="1031" name="Textfeld 9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1032" name="Grafik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52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transition advClick="0" advTm="4000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0F1B20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0F1B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0F1B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971550" y="1844824"/>
            <a:ext cx="81724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sz="2000" b="1" dirty="0"/>
              <a:t>Aufnahme an weiterführenden Schulen</a:t>
            </a:r>
            <a:r>
              <a:rPr lang="de-DE" altLang="de-DE" sz="2400" b="0" dirty="0"/>
              <a:t> </a:t>
            </a:r>
            <a:br>
              <a:rPr lang="de-DE" altLang="de-DE" sz="2400" b="0" dirty="0"/>
            </a:br>
            <a:r>
              <a:rPr lang="de-DE" altLang="de-DE" sz="2000" b="1" dirty="0">
                <a:solidFill>
                  <a:srgbClr val="FF0000"/>
                </a:solidFill>
              </a:rPr>
              <a:t>2023/24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627784" y="3201700"/>
            <a:ext cx="462121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/>
            <a:r>
              <a:rPr lang="de-DE" altLang="de-DE" sz="1700" dirty="0">
                <a:solidFill>
                  <a:srgbClr val="FF0000"/>
                </a:solidFill>
                <a:latin typeface="Century Gothic" pitchFamily="34" charset="0"/>
              </a:rPr>
              <a:t>Nach der 4. Klasse Mittelschule </a:t>
            </a:r>
            <a:r>
              <a:rPr lang="de-AT" altLang="de-DE" sz="1700" dirty="0">
                <a:solidFill>
                  <a:srgbClr val="FF0000"/>
                </a:solidFill>
                <a:latin typeface="Century Gothic" pitchFamily="34" charset="0"/>
              </a:rPr>
              <a:t>bzw. 4. Klasse Gymnasium</a:t>
            </a:r>
            <a:endParaRPr lang="de-DE" altLang="de-DE" sz="1700" dirty="0">
              <a:solidFill>
                <a:srgbClr val="FF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12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75518" y="1134711"/>
            <a:ext cx="81216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/>
              <a:t>Die richtige Entscheidung für Ihren Sohn/Ihre Tochter 	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355188" y="2060848"/>
            <a:ext cx="8135937" cy="3455987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/>
              <a:t>Bedenken Sie bei Ihrer Entscheidung zur Schullaufbahn Ihres Sohnes/Ihrer Tochter: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endParaRPr lang="de-DE" altLang="de-DE" sz="1400" b="0" dirty="0"/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400" b="0" dirty="0"/>
              <a:t>Welche Interessen hat mein Sohn/meine Tochter?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400" b="0" dirty="0"/>
              <a:t>Erkundigen Sie sich über allfällige Eignungsprüfungen der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/>
              <a:t>	Schulen mit Sonderformen: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/>
              <a:t>Elementarpädagogik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/>
              <a:t> Musik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/>
              <a:t>Bildnerische Erziehung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/>
              <a:t>Sport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endParaRPr lang="de-DE" sz="1200" dirty="0"/>
          </a:p>
          <a:p>
            <a:pPr marL="400050" lvl="1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de-DE" sz="1200" b="0" i="1" dirty="0"/>
              <a:t>Für nähere Informationen zur Anmeldung wenden Sie sich bitte  an die Schulen.</a:t>
            </a:r>
            <a:r>
              <a:rPr lang="de-DE" sz="800" b="0" i="1" dirty="0"/>
              <a:t>.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endParaRPr lang="de-AT" sz="1200" dirty="0"/>
          </a:p>
          <a:p>
            <a:pPr lvl="2" fontAlgn="t"/>
            <a:endParaRPr lang="de-DE" sz="1200" dirty="0"/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endParaRPr lang="de-DE" altLang="de-DE" sz="1800" b="0" dirty="0"/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endParaRPr lang="de-DE" altLang="de-DE" sz="1400" b="0" dirty="0"/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/>
              <a:t>	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endParaRPr lang="de-DE" altLang="de-DE" sz="1400" b="0" dirty="0"/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/>
              <a:t>       	Näheres auf </a:t>
            </a:r>
            <a:r>
              <a:rPr lang="de-DE" altLang="de-DE" sz="1400" b="0" dirty="0">
                <a:hlinkClick r:id="rId2"/>
              </a:rPr>
              <a:t>www.bildung-ktn.gv.at</a:t>
            </a:r>
            <a:endParaRPr lang="de-AT" altLang="de-DE" sz="1400" b="0" dirty="0"/>
          </a:p>
        </p:txBody>
      </p:sp>
    </p:spTree>
    <p:extLst>
      <p:ext uri="{BB962C8B-B14F-4D97-AF65-F5344CB8AC3E}">
        <p14:creationId xmlns:p14="http://schemas.microsoft.com/office/powerpoint/2010/main" val="2208819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23628" y="846138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/>
              <a:t>Welche Ausbildungswege stehen nach der 8. Schulstufe offen?</a:t>
            </a:r>
            <a:endParaRPr lang="de-DE" altLang="de-DE" sz="2000" b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223628" y="1773238"/>
            <a:ext cx="8135937" cy="4608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DE" altLang="de-DE" sz="1400" b="1" dirty="0"/>
              <a:t>P</a:t>
            </a:r>
            <a:r>
              <a:rPr lang="de-DE" altLang="de-DE" sz="1400" b="0" dirty="0"/>
              <a:t>oly</a:t>
            </a:r>
            <a:r>
              <a:rPr lang="de-DE" altLang="de-DE" sz="1400" b="1" dirty="0"/>
              <a:t>t</a:t>
            </a:r>
            <a:r>
              <a:rPr lang="de-DE" altLang="de-DE" sz="1400" b="0" dirty="0"/>
              <a:t>echnische </a:t>
            </a:r>
            <a:r>
              <a:rPr lang="de-DE" altLang="de-DE" sz="1400" b="1" dirty="0"/>
              <a:t>S</a:t>
            </a:r>
            <a:r>
              <a:rPr lang="de-DE" altLang="de-DE" sz="1400" b="0" dirty="0"/>
              <a:t>chule </a:t>
            </a:r>
            <a:r>
              <a:rPr lang="de-DE" altLang="de-DE" sz="1400" b="1" dirty="0"/>
              <a:t>(PTS)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AT" altLang="de-DE" sz="1400" b="1" dirty="0"/>
              <a:t>A</a:t>
            </a:r>
            <a:r>
              <a:rPr lang="de-AT" altLang="de-DE" sz="1400" b="0" dirty="0"/>
              <a:t>llgemein bildende </a:t>
            </a:r>
            <a:r>
              <a:rPr lang="de-AT" altLang="de-DE" sz="1400" b="1" dirty="0"/>
              <a:t>H</a:t>
            </a:r>
            <a:r>
              <a:rPr lang="de-AT" altLang="de-DE" sz="1400" b="0" dirty="0"/>
              <a:t>öhere </a:t>
            </a:r>
            <a:r>
              <a:rPr lang="de-AT" altLang="de-DE" sz="1400" b="1" dirty="0"/>
              <a:t>S</a:t>
            </a:r>
            <a:r>
              <a:rPr lang="de-AT" altLang="de-DE" sz="1400" b="0" dirty="0"/>
              <a:t>chule </a:t>
            </a:r>
            <a:r>
              <a:rPr lang="de-AT" altLang="de-DE" sz="1400" b="1" dirty="0"/>
              <a:t>(AHS)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/>
              <a:t>	Gymnasium, Realgymnasium,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/>
              <a:t>	Oberstufenrealgymnasium,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DE" altLang="de-DE" sz="1400" b="0" dirty="0"/>
              <a:t>Bildungsanstalt für </a:t>
            </a:r>
            <a:r>
              <a:rPr lang="de-DE" altLang="de-DE" sz="1400" dirty="0"/>
              <a:t>Elementar</a:t>
            </a:r>
            <a:r>
              <a:rPr lang="de-DE" altLang="de-DE" sz="1400" b="1" dirty="0"/>
              <a:t>pädagogik (</a:t>
            </a:r>
            <a:r>
              <a:rPr lang="de-DE" altLang="de-DE" sz="1400" b="1" dirty="0" err="1"/>
              <a:t>BAfEP</a:t>
            </a:r>
            <a:r>
              <a:rPr lang="de-DE" altLang="de-DE" sz="1400" b="1" dirty="0"/>
              <a:t>)</a:t>
            </a:r>
            <a:endParaRPr lang="de-AT" altLang="de-DE" sz="1400" b="1" dirty="0"/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AT" altLang="de-DE" sz="1400" b="1" dirty="0"/>
              <a:t>B</a:t>
            </a:r>
            <a:r>
              <a:rPr lang="de-AT" altLang="de-DE" sz="1400" b="0" dirty="0"/>
              <a:t>erufsbildende </a:t>
            </a:r>
            <a:r>
              <a:rPr lang="de-AT" altLang="de-DE" sz="1400" b="1" dirty="0"/>
              <a:t>M</a:t>
            </a:r>
            <a:r>
              <a:rPr lang="de-AT" altLang="de-DE" sz="1400" b="0" dirty="0"/>
              <a:t>ittlere </a:t>
            </a:r>
            <a:r>
              <a:rPr lang="de-AT" altLang="de-DE" sz="1400" b="1" dirty="0"/>
              <a:t>S</a:t>
            </a:r>
            <a:r>
              <a:rPr lang="de-AT" altLang="de-DE" sz="1400" b="0" dirty="0"/>
              <a:t>chule </a:t>
            </a:r>
            <a:r>
              <a:rPr lang="de-AT" altLang="de-DE" sz="1400" b="1" dirty="0"/>
              <a:t>(BMS)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/>
              <a:t>	Handelsschule, Wirtschaftliche Fachschule, </a:t>
            </a:r>
            <a:r>
              <a:rPr lang="de-DE" altLang="de-DE" sz="1400" b="0" dirty="0"/>
              <a:t>Fachschule für Tourismus,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/>
              <a:t>	Technische Fachschule</a:t>
            </a:r>
            <a:endParaRPr lang="de-AT" altLang="de-DE" sz="1400" b="0" dirty="0"/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AT" altLang="de-DE" sz="1400" b="1" dirty="0"/>
              <a:t>B</a:t>
            </a:r>
            <a:r>
              <a:rPr lang="de-AT" altLang="de-DE" sz="1400" b="0" dirty="0"/>
              <a:t>erufsbildende </a:t>
            </a:r>
            <a:r>
              <a:rPr lang="de-AT" altLang="de-DE" sz="1400" b="1" dirty="0"/>
              <a:t>H</a:t>
            </a:r>
            <a:r>
              <a:rPr lang="de-AT" altLang="de-DE" sz="1400" b="0" dirty="0"/>
              <a:t>öhere </a:t>
            </a:r>
            <a:r>
              <a:rPr lang="de-AT" altLang="de-DE" sz="1400" b="1" dirty="0"/>
              <a:t>S</a:t>
            </a:r>
            <a:r>
              <a:rPr lang="de-AT" altLang="de-DE" sz="1400" b="0" dirty="0"/>
              <a:t>chule </a:t>
            </a:r>
            <a:r>
              <a:rPr lang="de-AT" altLang="de-DE" sz="1400" b="1" dirty="0"/>
              <a:t>(BHS)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/>
              <a:t>	Handelsakademie, </a:t>
            </a:r>
            <a:r>
              <a:rPr lang="de-DE" altLang="de-DE" sz="1400" b="0" dirty="0"/>
              <a:t>Höhere technische Lehranstalt,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/>
              <a:t>	Höhere Lehranstalt für wirtschaftliche Berufe,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/>
              <a:t>	Höhere Lehranstalt für Tourismus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1" dirty="0"/>
              <a:t> Hinweis: </a:t>
            </a:r>
            <a:r>
              <a:rPr lang="de-DE" altLang="de-DE" sz="1400" b="0" dirty="0"/>
              <a:t>Weitere Informationen über einzelne Schulen finden Sie auf der Homepage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>
                <a:hlinkClick r:id="rId2"/>
              </a:rPr>
              <a:t>www.bildung-ktn.gv.at</a:t>
            </a:r>
            <a:r>
              <a:rPr lang="de-DE" altLang="de-DE" sz="1400" b="0" dirty="0"/>
              <a:t> unter dem Menüpunkt „Schulen in Kärnten“.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/>
              <a:t>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endParaRPr lang="de-DE" altLang="de-DE" sz="1400" b="0" dirty="0"/>
          </a:p>
          <a:p>
            <a:pPr marL="361950" indent="-36195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endParaRPr lang="de-DE" altLang="de-DE" sz="1400" b="0" dirty="0"/>
          </a:p>
        </p:txBody>
      </p:sp>
    </p:spTree>
    <p:extLst>
      <p:ext uri="{BB962C8B-B14F-4D97-AF65-F5344CB8AC3E}">
        <p14:creationId xmlns:p14="http://schemas.microsoft.com/office/powerpoint/2010/main" val="2867792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124744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/>
              <a:t>Anmeldung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39552" y="2267744"/>
            <a:ext cx="7526337" cy="320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tabLst>
                <a:tab pos="1438275" algn="l"/>
              </a:tabLst>
            </a:pPr>
            <a:r>
              <a:rPr lang="de-DE" altLang="de-DE" sz="1600" b="0" dirty="0"/>
              <a:t>Alle Schüler/innen, die eine weiterführende Schule (PTS, BMS, AHS, BHS) besuchen wollen, müssen sich anmelden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endParaRPr lang="de-DE" altLang="de-DE" sz="1600" b="0" dirty="0"/>
          </a:p>
          <a:p>
            <a:pPr fontAlgn="auto">
              <a:spcAft>
                <a:spcPts val="0"/>
              </a:spcAft>
              <a:tabLst>
                <a:tab pos="1438275" algn="l"/>
              </a:tabLst>
            </a:pPr>
            <a:r>
              <a:rPr lang="de-DE" altLang="de-DE" sz="1600" b="1" dirty="0"/>
              <a:t>Anmeldefrist</a:t>
            </a:r>
            <a:r>
              <a:rPr lang="de-DE" altLang="de-DE" sz="1600" b="0" dirty="0"/>
              <a:t>: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r>
              <a:rPr lang="de-DE" altLang="de-DE" sz="1600" b="0" dirty="0"/>
              <a:t>		</a:t>
            </a:r>
            <a:r>
              <a:rPr lang="de-DE" altLang="de-DE" sz="1600" b="0" dirty="0">
                <a:solidFill>
                  <a:srgbClr val="FF0000"/>
                </a:solidFill>
              </a:rPr>
              <a:t>ab Freitag, 10. Februar 2023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r>
              <a:rPr lang="de-DE" altLang="de-DE" sz="1600" b="0" dirty="0">
                <a:solidFill>
                  <a:srgbClr val="FF0000"/>
                </a:solidFill>
              </a:rPr>
              <a:t>		bis Freitag, 03. März 2023 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endParaRPr lang="de-DE" altLang="de-DE" sz="1600" b="0" dirty="0"/>
          </a:p>
          <a:p>
            <a:pPr fontAlgn="auto">
              <a:spcAft>
                <a:spcPts val="0"/>
              </a:spcAft>
              <a:tabLst>
                <a:tab pos="1438275" algn="l"/>
              </a:tabLst>
            </a:pPr>
            <a:r>
              <a:rPr lang="de-DE" altLang="de-DE" sz="1600" b="0" dirty="0"/>
              <a:t>Bringen Sie das Original der Schulnachricht mit</a:t>
            </a:r>
          </a:p>
        </p:txBody>
      </p:sp>
    </p:spTree>
    <p:extLst>
      <p:ext uri="{BB962C8B-B14F-4D97-AF65-F5344CB8AC3E}">
        <p14:creationId xmlns:p14="http://schemas.microsoft.com/office/powerpoint/2010/main" val="450502791"/>
      </p:ext>
    </p:extLst>
  </p:cSld>
  <p:clrMapOvr>
    <a:masterClrMapping/>
  </p:clrMapOvr>
  <p:transition advClick="0" advTm="1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819046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/>
              <a:t>Wie werden Sie benachrichtigt?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59532" y="1962046"/>
            <a:ext cx="8120062" cy="47164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tabLst>
                <a:tab pos="447675" algn="l"/>
              </a:tabLst>
            </a:pPr>
            <a:r>
              <a:rPr lang="de-DE" altLang="de-DE" sz="1700" b="1" dirty="0"/>
              <a:t>Von der Polytechnischen Schule: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/>
              <a:t>	Die Anmeldung gilt als Schulplatzzuweisung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/>
              <a:t>	Sie erhalten keine weitere Verständigung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/>
          </a:p>
          <a:p>
            <a:pPr fontAlgn="auto">
              <a:spcAft>
                <a:spcPts val="0"/>
              </a:spcAft>
              <a:tabLst>
                <a:tab pos="447675" algn="l"/>
              </a:tabLst>
            </a:pPr>
            <a:r>
              <a:rPr lang="de-DE" altLang="de-DE" sz="1700" b="1" dirty="0"/>
              <a:t>Von AHS, BMS und BHS: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/>
              <a:t>	Sie erhalten bis </a:t>
            </a:r>
            <a:r>
              <a:rPr lang="de-DE" altLang="de-DE" sz="1700" b="1" dirty="0"/>
              <a:t>spätestens  </a:t>
            </a:r>
            <a:r>
              <a:rPr lang="de-DE" altLang="de-DE" sz="1700" dirty="0">
                <a:solidFill>
                  <a:srgbClr val="FF0000"/>
                </a:solidFill>
              </a:rPr>
              <a:t>03</a:t>
            </a:r>
            <a:r>
              <a:rPr lang="de-DE" altLang="de-DE" sz="1700" b="1" dirty="0">
                <a:solidFill>
                  <a:srgbClr val="FF0000"/>
                </a:solidFill>
              </a:rPr>
              <a:t>. April 2023</a:t>
            </a:r>
            <a:r>
              <a:rPr lang="de-DE" altLang="de-DE" sz="1700" b="0" dirty="0">
                <a:solidFill>
                  <a:srgbClr val="FF0000"/>
                </a:solidFill>
              </a:rPr>
              <a:t> </a:t>
            </a:r>
            <a:r>
              <a:rPr lang="de-DE" altLang="de-DE" sz="1700" b="0" dirty="0"/>
              <a:t>eine schriftliche Nachricht der Erstwunschschule.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/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/>
              <a:t>	Wenn Ihnen kein Schulplatz vorläufig zugewiesen werden konnte, haben Sie </a:t>
            </a:r>
            <a:r>
              <a:rPr lang="de-DE" altLang="de-DE" sz="1700" b="1" dirty="0"/>
              <a:t>ab Anfang April </a:t>
            </a:r>
            <a:r>
              <a:rPr lang="de-DE" altLang="de-DE" sz="1700" b="0" dirty="0"/>
              <a:t>die Möglichkeit, sich  auf der </a:t>
            </a:r>
            <a:r>
              <a:rPr lang="de-DE" altLang="de-DE" sz="1700" b="1" dirty="0"/>
              <a:t>Homepage der Bildungsdirektion Kärnten</a:t>
            </a:r>
            <a:r>
              <a:rPr lang="de-DE" altLang="de-DE" sz="1700" b="0" dirty="0"/>
              <a:t> darüber zu informieren, an welchen Schulen noch Schulplätze verfügbar sind.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/>
              <a:t>	Der Antrag auf Aufnahme kann </a:t>
            </a:r>
            <a:r>
              <a:rPr lang="de-DE" altLang="de-DE" sz="1700" b="1" dirty="0">
                <a:solidFill>
                  <a:srgbClr val="FF0000"/>
                </a:solidFill>
              </a:rPr>
              <a:t>bis </a:t>
            </a:r>
            <a:r>
              <a:rPr lang="de-DE" altLang="de-DE" sz="1700" dirty="0">
                <a:solidFill>
                  <a:srgbClr val="FF0000"/>
                </a:solidFill>
              </a:rPr>
              <a:t> 30</a:t>
            </a:r>
            <a:r>
              <a:rPr lang="de-DE" altLang="de-DE" sz="1700" b="1" dirty="0">
                <a:solidFill>
                  <a:srgbClr val="FF0000"/>
                </a:solidFill>
              </a:rPr>
              <a:t>. April 2023 </a:t>
            </a:r>
            <a:r>
              <a:rPr lang="de-DE" altLang="de-DE" sz="1700" b="0" dirty="0"/>
              <a:t>bei einer Schule, an der noch freie Schulplätze vorhanden sind, gestellt werden.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/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/>
              <a:t>	Das Original der Schulnachricht ist bei der Schule abzugeben. 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/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/>
              <a:t>	Die vorläufige Schulplatzzuweisung durch diese Schule erfolgt </a:t>
            </a:r>
            <a:r>
              <a:rPr lang="de-DE" altLang="de-DE" sz="1700" b="1" dirty="0">
                <a:solidFill>
                  <a:srgbClr val="FF0000"/>
                </a:solidFill>
              </a:rPr>
              <a:t>bis 15. Mai 2023.</a:t>
            </a:r>
            <a:r>
              <a:rPr lang="de-DE" altLang="de-DE" sz="1700" b="0" dirty="0">
                <a:solidFill>
                  <a:srgbClr val="FF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/>
              <a:t>	Aufnahmebewerber/innen, denen auch in der 2. Aufnahmerunde kein Schulplatz vorläufig zugewiesen werden konnte, werden der Bildungsdirektion Kärnten gemeldet, die sich im Einvernehmen mit Ihnen um einen geeigneten Schulplatz bemühen wird.</a:t>
            </a:r>
          </a:p>
        </p:txBody>
      </p:sp>
    </p:spTree>
    <p:extLst>
      <p:ext uri="{BB962C8B-B14F-4D97-AF65-F5344CB8AC3E}">
        <p14:creationId xmlns:p14="http://schemas.microsoft.com/office/powerpoint/2010/main" val="1825137504"/>
      </p:ext>
    </p:extLst>
  </p:cSld>
  <p:clrMapOvr>
    <a:masterClrMapping/>
  </p:clrMapOvr>
  <p:transition advClick="0" advTm="1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134076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/>
              <a:t>Voraussetzungen für die Aufnahme von MS-Schüler/innen nach der 4. Klasse an höheren und mittleren Schulen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2528900"/>
            <a:ext cx="8135937" cy="32750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600" b="0" dirty="0"/>
              <a:t>Bei Übertritt aus der Mittelschule in eine höhere Schule entfällt nach Abschluss der 4. Klasse die </a:t>
            </a:r>
            <a:r>
              <a:rPr lang="de-DE" altLang="de-DE" sz="1600" b="0" dirty="0" err="1"/>
              <a:t>Aufnahmsprüfung</a:t>
            </a:r>
            <a:r>
              <a:rPr lang="de-DE" altLang="de-DE" sz="1600" b="0" dirty="0"/>
              <a:t> bei einem positiven Abschlusszeugnis und einer Beurteilung in den differenzierten Gegenständen (Deutsch, Mathematik, Lebende Fremdsprache) im Leistungsniveau „Standard AHS“ oder eine Beurteilung in „Standard“ nicht schlechter als mit „Gut“.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endParaRPr lang="de-DE" altLang="de-DE" sz="1600" b="0" dirty="0"/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sz="1600" b="0" dirty="0"/>
              <a:t>Bei Übertritt in eine berufsbildende mittlere Schule ist keine Aufnahmeprüfung erforderlich bei </a:t>
            </a:r>
            <a:r>
              <a:rPr lang="de-DE" altLang="de-DE" sz="1600" b="0" dirty="0"/>
              <a:t>einem positiven Abschlusszeugnis und </a:t>
            </a:r>
            <a:r>
              <a:rPr lang="de-DE" sz="1600" b="0" dirty="0"/>
              <a:t>einer Beurteilung in den differenzierten Pflichtgegenständen gemäß dem Leistungsniveau  „Standard AHS“ oder bei einer Beurteilung in „Standard“ nicht schlechter als mit „Befriedigend“.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endParaRPr lang="de-DE" altLang="de-DE" sz="1600" b="0" dirty="0"/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600" b="0" dirty="0"/>
              <a:t>Schüler/innen, die diese Voraussetzung nicht erfüllen, können in den betreffenden  Gegenständen eine Aufnahmeprüfung am </a:t>
            </a:r>
            <a:r>
              <a:rPr lang="de-DE" altLang="de-DE" sz="1600" dirty="0">
                <a:solidFill>
                  <a:srgbClr val="FF0000"/>
                </a:solidFill>
              </a:rPr>
              <a:t>04. und 05. Juli 2023 </a:t>
            </a:r>
            <a:r>
              <a:rPr lang="de-DE" altLang="de-DE" sz="1600" b="0" dirty="0"/>
              <a:t>in der Wunschschule ablegen.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endParaRPr lang="de-DE" altLang="de-DE" sz="1600" b="0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</a:rPr>
              <a:t>Beurteilung gemäß dem Leistungsniveau „Standard </a:t>
            </a:r>
            <a:r>
              <a:rPr kumimoji="0" lang="de-DE" altLang="de-DE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AHS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</a:rPr>
              <a:t>“</a:t>
            </a:r>
            <a:r>
              <a:rPr kumimoji="0" lang="de-DE" altLang="de-DE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18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948557" y="1664804"/>
            <a:ext cx="81216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/>
              <a:t>Wenn Sie Fragen haben,	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663107" y="2931840"/>
            <a:ext cx="8229600" cy="2617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de-DE" altLang="de-DE" sz="1600" b="0" dirty="0"/>
              <a:t>wenden Sie sich bitte an die Direktion</a:t>
            </a:r>
            <a:br>
              <a:rPr lang="de-DE" altLang="de-DE" sz="1600" b="0" dirty="0"/>
            </a:br>
            <a:r>
              <a:rPr lang="de-DE" altLang="de-DE" sz="1600" b="0" dirty="0"/>
              <a:t>oder die Bildungsberatung Ihrer Schule bzw. an die Wunschschule</a:t>
            </a:r>
          </a:p>
          <a:p>
            <a:pPr marL="0" indent="0" fontAlgn="auto">
              <a:lnSpc>
                <a:spcPct val="140000"/>
              </a:lnSpc>
              <a:spcAft>
                <a:spcPts val="0"/>
              </a:spcAft>
              <a:buNone/>
            </a:pPr>
            <a:r>
              <a:rPr lang="de-DE" altLang="de-DE" sz="1600" b="0" dirty="0"/>
              <a:t>weitere Informationen finden Sie auf der Website: </a:t>
            </a:r>
            <a:r>
              <a:rPr lang="de-DE" altLang="de-DE" sz="1600" b="0" dirty="0">
                <a:hlinkClick r:id="rId2"/>
              </a:rPr>
              <a:t>www.bildung-ktn.gv.at</a:t>
            </a:r>
            <a:endParaRPr lang="de-DE" altLang="de-DE" sz="1600" b="0" dirty="0"/>
          </a:p>
          <a:p>
            <a:pPr fontAlgn="auto">
              <a:lnSpc>
                <a:spcPct val="140000"/>
              </a:lnSpc>
              <a:spcAft>
                <a:spcPts val="0"/>
              </a:spcAft>
              <a:buFontTx/>
              <a:buNone/>
            </a:pPr>
            <a:r>
              <a:rPr lang="de-DE" altLang="de-DE" sz="1600" b="0" dirty="0"/>
              <a:t>	</a:t>
            </a:r>
            <a:endParaRPr lang="de-AT" altLang="de-DE" sz="1600" b="0" dirty="0"/>
          </a:p>
        </p:txBody>
      </p:sp>
    </p:spTree>
    <p:extLst>
      <p:ext uri="{BB962C8B-B14F-4D97-AF65-F5344CB8AC3E}">
        <p14:creationId xmlns:p14="http://schemas.microsoft.com/office/powerpoint/2010/main" val="208730955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BDKTN-4x3.potx" id="{C6C1BFC1-357B-4D1A-B0E3-B255BFBD764E}" vid="{E61C3C89-59A4-4D06-AC59-31D4546E0514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622</Words>
  <Application>Microsoft Office PowerPoint</Application>
  <PresentationFormat>Bildschirmpräsentation (4:3)</PresentationFormat>
  <Paragraphs>71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Source Sans Pro</vt:lpstr>
      <vt:lpstr>Trebuchet MS</vt:lpstr>
      <vt:lpstr>Benutzerdefiniertes Design</vt:lpstr>
      <vt:lpstr>Republik-AT-4x3</vt:lpstr>
      <vt:lpstr>PowerPoint-Präsentation</vt:lpstr>
      <vt:lpstr>PowerPoint-Präsentation</vt:lpstr>
      <vt:lpstr>PowerPoint-Präsentation</vt:lpstr>
      <vt:lpstr>Anmeldung</vt:lpstr>
      <vt:lpstr>Wie werden Sie benachrichtigt?</vt:lpstr>
      <vt:lpstr>PowerPoint-Präsentation</vt:lpstr>
      <vt:lpstr>PowerPoint-Präsentation</vt:lpstr>
    </vt:vector>
  </TitlesOfParts>
  <Company>Landesschulrat für Kärnten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</dc:title>
  <dc:creator>Sereinig</dc:creator>
  <cp:lastModifiedBy>User00</cp:lastModifiedBy>
  <cp:revision>695</cp:revision>
  <cp:lastPrinted>2015-01-22T08:12:40Z</cp:lastPrinted>
  <dcterms:created xsi:type="dcterms:W3CDTF">2006-01-23T07:17:13Z</dcterms:created>
  <dcterms:modified xsi:type="dcterms:W3CDTF">2023-01-30T14:08:41Z</dcterms:modified>
</cp:coreProperties>
</file>