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8"/>
  </p:notesMasterIdLst>
  <p:handoutMasterIdLst>
    <p:handoutMasterId r:id="rId9"/>
  </p:handoutMasterIdLst>
  <p:sldIdLst>
    <p:sldId id="510" r:id="rId3"/>
    <p:sldId id="511" r:id="rId4"/>
    <p:sldId id="513" r:id="rId5"/>
    <p:sldId id="512" r:id="rId6"/>
    <p:sldId id="514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639" autoAdjust="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55351704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6F834-6872-49B6-A3E2-C05EAF1770ED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7341442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F6AD-6D63-4FB1-87EC-7B45097A070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33156806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4EBB-E918-40CE-A324-91673993617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583200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0CB-9215-4F8D-960C-AA86CE7EB7F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48157898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C447-13C6-43E9-A3D2-2DCA7C3073A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1996652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69180606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2726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02.02.2021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2350346-A016-40BF-AD8E-66D29D28E9D3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8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Information zum Aufnahmeverfahren für </a:t>
            </a:r>
            <a:br>
              <a:rPr lang="de-DE" altLang="de-DE" sz="2000" b="1" dirty="0" smtClean="0"/>
            </a:br>
            <a:r>
              <a:rPr lang="de-DE" altLang="de-DE" sz="2000" b="1" dirty="0" smtClean="0"/>
              <a:t>das Schuljahr 2021/22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8 Fragen – 8 Antworten</a:t>
            </a:r>
          </a:p>
        </p:txBody>
      </p:sp>
      <p:sp>
        <p:nvSpPr>
          <p:cNvPr id="2" name="Rechteck 1"/>
          <p:cNvSpPr/>
          <p:nvPr/>
        </p:nvSpPr>
        <p:spPr>
          <a:xfrm>
            <a:off x="611560" y="4726999"/>
            <a:ext cx="802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u="sng" dirty="0"/>
              <a:t>Aufgrund der Corona-Pandemie erfolgt auch die Anmeldung an Schulen unter Beachtung der geltenden </a:t>
            </a:r>
            <a:r>
              <a:rPr lang="de-DE" altLang="de-DE" u="sng" dirty="0" smtClean="0"/>
              <a:t>Hygienevorschriften. </a:t>
            </a:r>
            <a:r>
              <a:rPr lang="de-DE" altLang="de-DE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27584" y="980728"/>
            <a:ext cx="8229600" cy="57594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/>
            </a:pPr>
            <a:r>
              <a:rPr lang="de-DE" altLang="de-DE" sz="1600" b="1" dirty="0" smtClean="0"/>
              <a:t>Wer muss sich anmelden?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 	Alle Schüler/innen der 4. Klasse Volksschule für die Mittelschule und das Gymnasium.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 	Alle Schüler/innen der 4. Klasse Mittelschule und Gymnasium für ein (anderes)</a:t>
            </a:r>
            <a:r>
              <a:rPr lang="de-DE" altLang="de-DE" sz="1600" b="0" dirty="0"/>
              <a:t> </a:t>
            </a:r>
            <a:r>
              <a:rPr lang="de-DE" altLang="de-DE" sz="1600" b="0" dirty="0" smtClean="0"/>
              <a:t>Gymnasium, Realgymnasium, Oberstufenrealgymnasium, die Berufsbildenden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mittleren und höheren Schulen und die Polytechnische Schule.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•	Alle Schüler/innen der Polytechnischen Schule für das Gymnasium,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Realgymnasium, Oberstufenrealgymnasium und die Berufsbildenden mittleren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und höheren Schulen.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r>
              <a:rPr lang="de-DE" altLang="de-DE" sz="1600" b="1" dirty="0" smtClean="0"/>
              <a:t>Wann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AT" altLang="de-DE" sz="1600" b="0" dirty="0" smtClean="0"/>
              <a:t>Vom </a:t>
            </a:r>
            <a:r>
              <a:rPr lang="de-AT" altLang="de-DE" sz="1600" b="0" dirty="0"/>
              <a:t>5</a:t>
            </a:r>
            <a:r>
              <a:rPr lang="de-AT" altLang="de-DE" sz="1600" b="0" dirty="0" smtClean="0"/>
              <a:t>. Februar bis  26. Februar 2021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de-AT" altLang="de-DE" sz="1600" b="0" u="sng" dirty="0"/>
              <a:t> </a:t>
            </a:r>
            <a:r>
              <a:rPr lang="de-AT" altLang="de-DE" sz="1600" b="0" u="sng" dirty="0" smtClean="0"/>
              <a:t>(die Frist gilt nicht für die Schülereinschreibung an den Volksschulen. Die konkreten Termine werden jeweils von den </a:t>
            </a:r>
            <a:r>
              <a:rPr lang="de-AT" altLang="de-DE" sz="1600" b="0" u="sng" dirty="0" err="1" smtClean="0"/>
              <a:t>Schulerhaltern</a:t>
            </a:r>
            <a:r>
              <a:rPr lang="de-AT" altLang="de-DE" sz="1600" b="0" u="sng" dirty="0" smtClean="0"/>
              <a:t> bzw. Schulen im </a:t>
            </a:r>
            <a:r>
              <a:rPr lang="de-AT" altLang="de-DE" sz="1600" b="0" u="sng" dirty="0" smtClean="0"/>
              <a:t>Zeitraum </a:t>
            </a:r>
            <a:r>
              <a:rPr lang="de-AT" altLang="de-DE" sz="1600" b="0" u="sng" dirty="0" smtClean="0"/>
              <a:t>von 5.2.bis 5.3. festgelegt und </a:t>
            </a:r>
            <a:r>
              <a:rPr lang="de-AT" altLang="de-DE" sz="1600" b="0" u="sng" smtClean="0"/>
              <a:t>örtlich </a:t>
            </a:r>
            <a:r>
              <a:rPr lang="de-AT" altLang="de-DE" sz="1600" b="0" u="sng" smtClean="0"/>
              <a:t>kundgemacht.)</a:t>
            </a:r>
            <a:endParaRPr lang="de-DE" altLang="de-DE" sz="1600" b="0" u="sng" dirty="0" smtClean="0"/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r>
              <a:rPr lang="de-DE" altLang="de-DE" sz="1600" b="1" dirty="0" smtClean="0"/>
              <a:t>Wo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An der Erstwunschschule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7128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75556" y="1484784"/>
            <a:ext cx="7740650" cy="41767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4"/>
            </a:pPr>
            <a:r>
              <a:rPr lang="de-DE" altLang="de-DE" sz="1600" b="1" dirty="0" smtClean="0"/>
              <a:t>Welche Unterlagen benötige ich?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Schulnachricht im Original; </a:t>
            </a:r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Schüler/innen der Polytechnischen Schule benötigen auch das Jahreszeugnis der 4. Klasse NMS bzw. MS im Original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AT" alt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5"/>
            </a:pPr>
            <a:r>
              <a:rPr lang="de-DE" altLang="de-DE" sz="1600" b="1" dirty="0" smtClean="0"/>
              <a:t>Wie erfolgt die vorläufige Zuweisung des Schulplatzes?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Reihung erfolgt auf Grundlage der Schulnachricht nach Maßgabe der Leistung und des Platzangebotes. Der Anmeldezeitpunkt innerhalb der Anmeldefrist hat keinen </a:t>
            </a:r>
            <a:r>
              <a:rPr lang="de-AT" altLang="de-DE" sz="1600" b="0" dirty="0" smtClean="0"/>
              <a:t>Einfluss auf die Reihung.</a:t>
            </a:r>
            <a:endParaRPr lang="de-DE" altLang="de-DE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29002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03548" y="1052736"/>
            <a:ext cx="8086725" cy="54371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 startAt="6"/>
            </a:pPr>
            <a:r>
              <a:rPr lang="de-DE" altLang="de-DE" sz="1600" b="1" dirty="0" smtClean="0"/>
              <a:t>Wann erfolgt die Information über die vorläufige Schulplatzzuweisung?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Die Information erfolgt bis </a:t>
            </a:r>
            <a:r>
              <a:rPr lang="de-DE" altLang="de-DE" sz="1600" dirty="0"/>
              <a:t>2</a:t>
            </a:r>
            <a:r>
              <a:rPr lang="de-DE" altLang="de-DE" sz="1600" b="1" dirty="0" smtClean="0"/>
              <a:t>. </a:t>
            </a:r>
            <a:r>
              <a:rPr lang="de-DE" altLang="de-DE" sz="1600" dirty="0" smtClean="0"/>
              <a:t>April</a:t>
            </a:r>
            <a:r>
              <a:rPr lang="de-DE" altLang="de-DE" sz="1600" b="1" dirty="0" smtClean="0"/>
              <a:t> 2021</a:t>
            </a:r>
            <a:r>
              <a:rPr lang="de-DE" altLang="de-DE" sz="1600" b="0" dirty="0" smtClean="0"/>
              <a:t>.</a:t>
            </a:r>
          </a:p>
          <a:p>
            <a:pPr marL="381000" indent="-381000" fontAlgn="auto">
              <a:spcAft>
                <a:spcPts val="0"/>
              </a:spcAft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Wenn Ihnen kein Schulplatz vorläufig zugewiesen werden konnte, haben Sie </a:t>
            </a:r>
            <a:r>
              <a:rPr lang="de-DE" altLang="de-DE" sz="1600" b="1" dirty="0" smtClean="0"/>
              <a:t>ab Anfang April</a:t>
            </a:r>
            <a:r>
              <a:rPr lang="de-DE" altLang="de-DE" sz="1600" b="0" dirty="0" smtClean="0"/>
              <a:t> die Möglichkeit, sich auf der </a:t>
            </a:r>
            <a:r>
              <a:rPr lang="de-DE" altLang="de-DE" sz="1600" b="1" dirty="0" smtClean="0"/>
              <a:t>Homepage der Bildungsdirektion für Kärnten</a:t>
            </a:r>
            <a:r>
              <a:rPr lang="de-DE" altLang="de-DE" sz="1600" b="0" dirty="0" smtClean="0"/>
              <a:t> darüber zu informieren, an welchen Schulen noch Schulplätze verfügbar sind.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Der Antrag auf </a:t>
            </a:r>
            <a:r>
              <a:rPr lang="de-DE" altLang="de-DE" sz="1600" b="1" dirty="0" smtClean="0"/>
              <a:t>Aufnahme</a:t>
            </a:r>
            <a:r>
              <a:rPr lang="de-DE" altLang="de-DE" sz="1600" b="0" dirty="0" smtClean="0"/>
              <a:t> kann </a:t>
            </a:r>
            <a:r>
              <a:rPr lang="de-DE" altLang="de-DE" sz="1600" b="1" dirty="0" smtClean="0"/>
              <a:t>bis </a:t>
            </a:r>
            <a:r>
              <a:rPr lang="de-DE" altLang="de-DE" sz="1600" dirty="0" smtClean="0"/>
              <a:t>30</a:t>
            </a:r>
            <a:r>
              <a:rPr lang="de-DE" altLang="de-DE" sz="1600" b="1" dirty="0" smtClean="0"/>
              <a:t>. April 2021 </a:t>
            </a:r>
            <a:r>
              <a:rPr lang="de-DE" altLang="de-DE" sz="1600" b="0" dirty="0" smtClean="0"/>
              <a:t> bei einer Schule, an der noch freie Schulplätze vorhanden sind, gestellt werden. Das Original der Schulnachricht ist an dieser Schule abzugeben.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b="0" dirty="0"/>
              <a:t> </a:t>
            </a:r>
            <a:r>
              <a:rPr lang="de-DE" altLang="de-DE" sz="1600" b="0" dirty="0" smtClean="0"/>
              <a:t>         Die </a:t>
            </a:r>
            <a:r>
              <a:rPr lang="de-DE" altLang="de-DE" sz="1600" b="0" dirty="0"/>
              <a:t>vorläufige Schulplatzzuweisung durch diese Schule erfolgt </a:t>
            </a:r>
            <a:r>
              <a:rPr lang="de-DE" altLang="de-DE" sz="1600" dirty="0"/>
              <a:t>bis </a:t>
            </a:r>
            <a:r>
              <a:rPr lang="de-DE" altLang="de-DE" sz="1600" dirty="0" smtClean="0"/>
              <a:t>15. </a:t>
            </a:r>
            <a:r>
              <a:rPr lang="de-DE" altLang="de-DE" sz="1600" dirty="0"/>
              <a:t>Mai </a:t>
            </a:r>
            <a:r>
              <a:rPr lang="de-DE" altLang="de-DE" sz="1600" dirty="0" smtClean="0"/>
              <a:t>2021.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 smtClean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 smtClean="0"/>
              <a:t>Aufnahmebewerber/innen, denen auch in der 2. Aufnahmerunde kein Schulplatz vorläufig zugewiesen werden konnte, werden der Bildungsdirektion für Kärnten gemeldet, der sich im Einvernehmen mit 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28473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91580" y="1088740"/>
            <a:ext cx="7740650" cy="51847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7"/>
              <a:defRPr/>
            </a:pPr>
            <a:r>
              <a:rPr lang="de-DE" sz="1600" b="1" dirty="0" smtClean="0"/>
              <a:t>Wann erfolgt die endgültige Aufnahme?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DE" sz="1600" b="0" dirty="0" smtClean="0"/>
              <a:t>Die definitive Aufnahme erfolgt nach der Abgabe des Jahreszeugnisses, bei Erfüllung der Aufnahmsvoraussetzungen.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0" dirty="0" smtClean="0"/>
          </a:p>
          <a:p>
            <a:pPr marL="381000" indent="-3810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de-DE" sz="1600" b="1" dirty="0" smtClean="0"/>
              <a:t>Wann erfolgen allfällige Eignungsprüfungen?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AT" sz="1600" b="0" dirty="0" smtClean="0"/>
              <a:t>In der Woche vom </a:t>
            </a:r>
            <a:r>
              <a:rPr lang="de-AT" sz="1600" dirty="0"/>
              <a:t>1</a:t>
            </a:r>
            <a:r>
              <a:rPr lang="de-AT" sz="1600" dirty="0" smtClean="0"/>
              <a:t>. März </a:t>
            </a:r>
            <a:r>
              <a:rPr lang="de-AT" sz="1600" b="0" dirty="0" smtClean="0"/>
              <a:t>bis einschließlich </a:t>
            </a:r>
            <a:r>
              <a:rPr lang="de-AT" sz="1600" dirty="0"/>
              <a:t>4</a:t>
            </a:r>
            <a:r>
              <a:rPr lang="de-AT" sz="1600" b="1" dirty="0" smtClean="0"/>
              <a:t>. März 2021</a:t>
            </a:r>
            <a:r>
              <a:rPr lang="de-AT" sz="1600" b="0" dirty="0" smtClean="0"/>
              <a:t>. Der genaue Termin wird  von der jeweiligen Schulleitung festgelegt.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AT" sz="1600" b="0" dirty="0" smtClean="0"/>
          </a:p>
          <a:p>
            <a:pPr marL="381000" indent="-381000" fontAlgn="auto">
              <a:spcAft>
                <a:spcPts val="0"/>
              </a:spcAft>
              <a:defRPr/>
            </a:pPr>
            <a:endParaRPr lang="de-DE" sz="1600" b="1" dirty="0" smtClean="0"/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de-DE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40445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431</Words>
  <Application>Microsoft Office PowerPoint</Application>
  <PresentationFormat>Bildschirmpräsentation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Kathollnig Christoph Landesschulrat für Kärnten</cp:lastModifiedBy>
  <cp:revision>681</cp:revision>
  <cp:lastPrinted>2018-01-29T09:02:50Z</cp:lastPrinted>
  <dcterms:created xsi:type="dcterms:W3CDTF">2006-01-23T07:17:13Z</dcterms:created>
  <dcterms:modified xsi:type="dcterms:W3CDTF">2021-02-02T15:22:11Z</dcterms:modified>
</cp:coreProperties>
</file>