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  <p:sldMasterId id="2147483673" r:id="rId2"/>
  </p:sldMasterIdLst>
  <p:notesMasterIdLst>
    <p:notesMasterId r:id="rId8"/>
  </p:notesMasterIdLst>
  <p:handoutMasterIdLst>
    <p:handoutMasterId r:id="rId9"/>
  </p:handoutMasterIdLst>
  <p:sldIdLst>
    <p:sldId id="510" r:id="rId3"/>
    <p:sldId id="508" r:id="rId4"/>
    <p:sldId id="511" r:id="rId5"/>
    <p:sldId id="514" r:id="rId6"/>
    <p:sldId id="516" r:id="rId7"/>
  </p:sldIdLst>
  <p:sldSz cx="9144000" cy="6858000" type="screen4x3"/>
  <p:notesSz cx="6797675" cy="99266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Trebuchet MS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Trebuchet MS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Trebuchet MS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Trebuchet MS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Trebuchet MS" pitchFamily="34" charset="0"/>
        <a:ea typeface="+mn-ea"/>
        <a:cs typeface="+mn-cs"/>
      </a:defRPr>
    </a:lvl5pPr>
    <a:lvl6pPr marL="2286000" algn="l" defTabSz="914400" rtl="0" eaLnBrk="1" latinLnBrk="0" hangingPunct="1">
      <a:defRPr sz="1400" b="1" kern="1200">
        <a:solidFill>
          <a:schemeClr val="tx1"/>
        </a:solidFill>
        <a:latin typeface="Trebuchet MS" pitchFamily="34" charset="0"/>
        <a:ea typeface="+mn-ea"/>
        <a:cs typeface="+mn-cs"/>
      </a:defRPr>
    </a:lvl6pPr>
    <a:lvl7pPr marL="2743200" algn="l" defTabSz="914400" rtl="0" eaLnBrk="1" latinLnBrk="0" hangingPunct="1">
      <a:defRPr sz="1400" b="1" kern="1200">
        <a:solidFill>
          <a:schemeClr val="tx1"/>
        </a:solidFill>
        <a:latin typeface="Trebuchet MS" pitchFamily="34" charset="0"/>
        <a:ea typeface="+mn-ea"/>
        <a:cs typeface="+mn-cs"/>
      </a:defRPr>
    </a:lvl7pPr>
    <a:lvl8pPr marL="3200400" algn="l" defTabSz="914400" rtl="0" eaLnBrk="1" latinLnBrk="0" hangingPunct="1">
      <a:defRPr sz="1400" b="1" kern="1200">
        <a:solidFill>
          <a:schemeClr val="tx1"/>
        </a:solidFill>
        <a:latin typeface="Trebuchet MS" pitchFamily="34" charset="0"/>
        <a:ea typeface="+mn-ea"/>
        <a:cs typeface="+mn-cs"/>
      </a:defRPr>
    </a:lvl8pPr>
    <a:lvl9pPr marL="3657600" algn="l" defTabSz="914400" rtl="0" eaLnBrk="1" latinLnBrk="0" hangingPunct="1">
      <a:defRPr sz="1400" b="1" kern="1200">
        <a:solidFill>
          <a:schemeClr val="tx1"/>
        </a:solidFill>
        <a:latin typeface="Trebuchet MS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0000"/>
    <a:srgbClr val="057D77"/>
    <a:srgbClr val="9F9F9F"/>
    <a:srgbClr val="F3AE00"/>
    <a:srgbClr val="007D81"/>
    <a:srgbClr val="CC33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73" autoAdjust="0"/>
    <p:restoredTop sz="94639" autoAdjust="0"/>
  </p:normalViewPr>
  <p:slideViewPr>
    <p:cSldViewPr>
      <p:cViewPr varScale="1">
        <p:scale>
          <a:sx n="108" d="100"/>
          <a:sy n="108" d="100"/>
        </p:scale>
        <p:origin x="1302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7" d="100"/>
          <a:sy n="77" d="100"/>
        </p:scale>
        <p:origin x="-2142" y="-108"/>
      </p:cViewPr>
      <p:guideLst>
        <p:guide orient="horz" pos="3127"/>
        <p:guide pos="2141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</a:defRPr>
            </a:lvl1pPr>
          </a:lstStyle>
          <a:p>
            <a:endParaRPr lang="de-DE"/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endParaRPr lang="de-DE"/>
          </a:p>
        </p:txBody>
      </p:sp>
      <p:sp>
        <p:nvSpPr>
          <p:cNvPr id="983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</a:defRPr>
            </a:lvl1pPr>
          </a:lstStyle>
          <a:p>
            <a:endParaRPr lang="de-DE"/>
          </a:p>
        </p:txBody>
      </p:sp>
      <p:sp>
        <p:nvSpPr>
          <p:cNvPr id="983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fld id="{041F2CF2-397C-4532-9DDC-D09B14771669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18780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1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</a:defRPr>
            </a:lvl1pPr>
          </a:lstStyle>
          <a:p>
            <a:endParaRPr lang="de-DE"/>
          </a:p>
        </p:txBody>
      </p:sp>
      <p:sp>
        <p:nvSpPr>
          <p:cNvPr id="3491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endParaRPr lang="de-DE"/>
          </a:p>
        </p:txBody>
      </p:sp>
      <p:sp>
        <p:nvSpPr>
          <p:cNvPr id="3491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491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3491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</a:defRPr>
            </a:lvl1pPr>
          </a:lstStyle>
          <a:p>
            <a:endParaRPr lang="de-DE"/>
          </a:p>
        </p:txBody>
      </p:sp>
      <p:sp>
        <p:nvSpPr>
          <p:cNvPr id="3491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fld id="{48C9443D-11B9-485E-9DAC-9FBCE340A52B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8809002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7595BD-5E46-4042-A3ED-08E70019868A}" type="datetimeFigureOut">
              <a:rPr lang="de-AT" smtClean="0"/>
              <a:t>30.01.2023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B9FDD9-BD93-448C-BE0E-5F3572132C5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16696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7595BD-5E46-4042-A3ED-08E70019868A}" type="datetimeFigureOut">
              <a:rPr lang="de-AT" smtClean="0"/>
              <a:t>30.01.2023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B9FDD9-BD93-448C-BE0E-5F3572132C5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6097128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7595BD-5E46-4042-A3ED-08E70019868A}" type="datetimeFigureOut">
              <a:rPr lang="de-AT" smtClean="0"/>
              <a:t>30.01.2023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B9FDD9-BD93-448C-BE0E-5F3572132C5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41536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BKA-2018\BKA2018-Brief\REPUBLIK-AT-DOKUMENTVORLAGEN\POTX\HG_Powerpoint_4zu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3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feld 12"/>
          <p:cNvSpPr txBox="1">
            <a:spLocks noChangeArrowheads="1"/>
          </p:cNvSpPr>
          <p:nvPr/>
        </p:nvSpPr>
        <p:spPr bwMode="auto">
          <a:xfrm>
            <a:off x="6651625" y="230188"/>
            <a:ext cx="220027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r" eaLnBrk="1" hangingPunct="1">
              <a:defRPr/>
            </a:pPr>
            <a:r>
              <a:rPr lang="de-AT" altLang="de-DE" sz="1200">
                <a:solidFill>
                  <a:schemeClr val="tx2"/>
                </a:solidFill>
              </a:rPr>
              <a:t>bildung-ktn.gv.at</a:t>
            </a:r>
          </a:p>
        </p:txBody>
      </p:sp>
      <p:pic>
        <p:nvPicPr>
          <p:cNvPr id="8" name="Grafik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38" y="107950"/>
            <a:ext cx="2811462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39999" y="1270000"/>
            <a:ext cx="7978526" cy="1054449"/>
          </a:xfrm>
        </p:spPr>
        <p:txBody>
          <a:bodyPr anchor="b"/>
          <a:lstStyle>
            <a:lvl1pPr>
              <a:lnSpc>
                <a:spcPts val="4000"/>
              </a:lnSpc>
              <a:defRPr sz="3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de-DE"/>
              <a:t>Titelmasterformat durch Klicken bearbeiten</a:t>
            </a:r>
            <a:endParaRPr lang="de-AT" dirty="0"/>
          </a:p>
        </p:txBody>
      </p:sp>
      <p:sp>
        <p:nvSpPr>
          <p:cNvPr id="3" name="Untertitel 1"/>
          <p:cNvSpPr>
            <a:spLocks noGrp="1"/>
          </p:cNvSpPr>
          <p:nvPr>
            <p:ph type="subTitle" idx="1"/>
          </p:nvPr>
        </p:nvSpPr>
        <p:spPr>
          <a:xfrm>
            <a:off x="539999" y="2414799"/>
            <a:ext cx="7978526" cy="1853851"/>
          </a:xfrm>
        </p:spPr>
        <p:txBody>
          <a:bodyPr/>
          <a:lstStyle>
            <a:lvl1pPr marL="0" indent="0" algn="l">
              <a:lnSpc>
                <a:spcPts val="4000"/>
              </a:lnSpc>
              <a:spcBef>
                <a:spcPts val="0"/>
              </a:spcBef>
              <a:buNone/>
              <a:defRPr sz="3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de-AT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0"/>
          </p:nvPr>
        </p:nvSpPr>
        <p:spPr>
          <a:xfrm>
            <a:off x="539750" y="5588000"/>
            <a:ext cx="3422650" cy="554038"/>
          </a:xfrm>
        </p:spPr>
        <p:txBody>
          <a:bodyPr anchor="b"/>
          <a:lstStyle>
            <a:lvl1pPr marL="0" indent="0">
              <a:lnSpc>
                <a:spcPts val="1800"/>
              </a:lnSpc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de-DE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524492145"/>
      </p:ext>
    </p:extLst>
  </p:cSld>
  <p:clrMapOvr>
    <a:masterClrMapping/>
  </p:clrMapOvr>
  <p:transition advClick="0" advTm="4000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folie mit 1-zeiligem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539750" y="2077200"/>
            <a:ext cx="7978775" cy="3922713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Präsentationstitel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>
          <a:xfrm>
            <a:off x="7704138" y="6386513"/>
            <a:ext cx="814387" cy="2667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83519F-8FE6-43DB-B939-26E254DF46AB}" type="slidenum">
              <a:rPr lang="de-AT"/>
              <a:pPr>
                <a:defRPr/>
              </a:pPr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105773813"/>
      </p:ext>
    </p:extLst>
  </p:cSld>
  <p:clrMapOvr>
    <a:masterClrMapping/>
  </p:clrMapOvr>
  <p:transition advClick="0" advTm="4000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0000" y="1316047"/>
            <a:ext cx="7978525" cy="829455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/>
          </p:nvPr>
        </p:nvSpPr>
        <p:spPr>
          <a:xfrm>
            <a:off x="539750" y="2075647"/>
            <a:ext cx="7978775" cy="4066391"/>
          </a:xfrm>
        </p:spPr>
        <p:txBody>
          <a:bodyPr rtlCol="0">
            <a:noAutofit/>
          </a:bodyPr>
          <a:lstStyle/>
          <a:p>
            <a:pPr lvl="0"/>
            <a:r>
              <a:rPr lang="de-DE" noProof="0"/>
              <a:t>Bild durch Klicken auf Symbol hinzufügen</a:t>
            </a:r>
            <a:endParaRPr lang="de-DE" noProof="0" dirty="0"/>
          </a:p>
        </p:txBody>
      </p:sp>
      <p:sp>
        <p:nvSpPr>
          <p:cNvPr id="4" name="Fußzeilenplatzhalter 12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Präsentationstitel</a:t>
            </a:r>
            <a:endParaRPr lang="de-AT" dirty="0"/>
          </a:p>
        </p:txBody>
      </p:sp>
      <p:sp>
        <p:nvSpPr>
          <p:cNvPr id="5" name="Foliennummernplatzhalter 1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F382FE-0517-42B5-9064-68A15DDA3FEC}" type="slidenum">
              <a:rPr lang="de-AT"/>
              <a:pPr>
                <a:defRPr/>
              </a:pPr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109510330"/>
      </p:ext>
    </p:extLst>
  </p:cSld>
  <p:clrMapOvr>
    <a:masterClrMapping/>
  </p:clrMapOvr>
  <p:transition advClick="0" advTm="4000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ld + Text nebeneinan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5" name="Bildplatzhalter 6"/>
          <p:cNvSpPr>
            <a:spLocks noGrp="1"/>
          </p:cNvSpPr>
          <p:nvPr>
            <p:ph type="pic" sz="quarter" idx="13"/>
          </p:nvPr>
        </p:nvSpPr>
        <p:spPr>
          <a:xfrm>
            <a:off x="539750" y="2077200"/>
            <a:ext cx="3813175" cy="4064838"/>
          </a:xfrm>
        </p:spPr>
        <p:txBody>
          <a:bodyPr rtlCol="0">
            <a:noAutofit/>
          </a:bodyPr>
          <a:lstStyle/>
          <a:p>
            <a:pPr lvl="0"/>
            <a:r>
              <a:rPr lang="de-DE" noProof="0"/>
              <a:t>Bild durch Klicken auf Symbol hinzufügen</a:t>
            </a:r>
            <a:endParaRPr lang="de-DE" noProof="0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4"/>
          </p:nvPr>
        </p:nvSpPr>
        <p:spPr>
          <a:xfrm>
            <a:off x="4706125" y="2077200"/>
            <a:ext cx="3812400" cy="40648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Fußzeilenplatzhalter 12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Präsentationstitel</a:t>
            </a:r>
            <a:endParaRPr lang="de-AT" dirty="0"/>
          </a:p>
        </p:txBody>
      </p:sp>
      <p:sp>
        <p:nvSpPr>
          <p:cNvPr id="8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BE941E-6B84-4134-9A25-EF812451E4E4}" type="slidenum">
              <a:rPr lang="de-AT"/>
              <a:pPr>
                <a:defRPr/>
              </a:pPr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96792761"/>
      </p:ext>
    </p:extLst>
  </p:cSld>
  <p:clrMapOvr>
    <a:masterClrMapping/>
  </p:clrMapOvr>
  <p:transition advClick="0" advTm="4000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Inhalte beliebig - nebeneinan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8" name="Inhaltsplatzhalter 7"/>
          <p:cNvSpPr>
            <a:spLocks noGrp="1"/>
          </p:cNvSpPr>
          <p:nvPr>
            <p:ph sz="quarter" idx="15"/>
          </p:nvPr>
        </p:nvSpPr>
        <p:spPr>
          <a:xfrm>
            <a:off x="540000" y="2077200"/>
            <a:ext cx="3838575" cy="40648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9" name="Inhaltsplatzhalter 7"/>
          <p:cNvSpPr>
            <a:spLocks noGrp="1"/>
          </p:cNvSpPr>
          <p:nvPr>
            <p:ph sz="quarter" idx="16"/>
          </p:nvPr>
        </p:nvSpPr>
        <p:spPr>
          <a:xfrm>
            <a:off x="4679950" y="2077200"/>
            <a:ext cx="3838575" cy="40648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5" name="Fußzeilenplatzhalter 12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Präsentationstitel</a:t>
            </a:r>
            <a:endParaRPr lang="de-AT" dirty="0"/>
          </a:p>
        </p:txBody>
      </p:sp>
      <p:sp>
        <p:nvSpPr>
          <p:cNvPr id="6" name="Foliennummernplatzhalter 13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CD79E2-66DB-4350-BC03-A14D8B44CEC6}" type="slidenum">
              <a:rPr lang="de-AT"/>
              <a:pPr>
                <a:defRPr/>
              </a:pPr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482933372"/>
      </p:ext>
    </p:extLst>
  </p:cSld>
  <p:clrMapOvr>
    <a:masterClrMapping/>
  </p:clrMapOvr>
  <p:transition advClick="0" advTm="4000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halt-beliebig mit 1-zeiligem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3"/>
          </p:nvPr>
        </p:nvSpPr>
        <p:spPr>
          <a:xfrm>
            <a:off x="539750" y="2077200"/>
            <a:ext cx="7978775" cy="40648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4" name="Fußzeilenplatzhalter 12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Präsentationstitel</a:t>
            </a:r>
            <a:endParaRPr lang="de-AT" dirty="0"/>
          </a:p>
        </p:txBody>
      </p:sp>
      <p:sp>
        <p:nvSpPr>
          <p:cNvPr id="5" name="Foliennummernplatzhalter 1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5D88F7-FF26-41BA-9D2B-D1BB990A35F1}" type="slidenum">
              <a:rPr lang="de-AT"/>
              <a:pPr>
                <a:defRPr/>
              </a:pPr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836918549"/>
      </p:ext>
    </p:extLst>
  </p:cSld>
  <p:clrMapOvr>
    <a:masterClrMapping/>
  </p:clrMapOvr>
  <p:transition advClick="0" advTm="4000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9999" y="1266450"/>
            <a:ext cx="5389200" cy="1117613"/>
          </a:xfrm>
        </p:spPr>
        <p:txBody>
          <a:bodyPr/>
          <a:lstStyle>
            <a:lvl1pPr>
              <a:lnSpc>
                <a:spcPts val="4000"/>
              </a:lnSpc>
              <a:defRPr sz="3000" b="0">
                <a:solidFill>
                  <a:schemeClr val="tx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0"/>
          </p:nvPr>
        </p:nvSpPr>
        <p:spPr>
          <a:xfrm>
            <a:off x="539750" y="4857750"/>
            <a:ext cx="3423600" cy="1284288"/>
          </a:xfrm>
        </p:spPr>
        <p:txBody>
          <a:bodyPr anchor="b"/>
          <a:lstStyle>
            <a:lvl1pPr marL="0" indent="0">
              <a:lnSpc>
                <a:spcPts val="1800"/>
              </a:lnSpc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de-DE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1517144041"/>
      </p:ext>
    </p:extLst>
  </p:cSld>
  <p:clrMapOvr>
    <a:masterClrMapping/>
  </p:clrMapOvr>
  <p:transition advClick="0" advTm="4000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7595BD-5E46-4042-A3ED-08E70019868A}" type="datetimeFigureOut">
              <a:rPr lang="de-AT" smtClean="0"/>
              <a:t>30.01.2023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B9FDD9-BD93-448C-BE0E-5F3572132C5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735233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7595BD-5E46-4042-A3ED-08E70019868A}" type="datetimeFigureOut">
              <a:rPr lang="de-AT" smtClean="0"/>
              <a:t>30.01.2023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B9FDD9-BD93-448C-BE0E-5F3572132C5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6730665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7595BD-5E46-4042-A3ED-08E70019868A}" type="datetimeFigureOut">
              <a:rPr lang="de-AT" smtClean="0"/>
              <a:t>30.01.2023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B9FDD9-BD93-448C-BE0E-5F3572132C5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460390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7595BD-5E46-4042-A3ED-08E70019868A}" type="datetimeFigureOut">
              <a:rPr lang="de-AT" smtClean="0"/>
              <a:t>30.01.2023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B9FDD9-BD93-448C-BE0E-5F3572132C5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32842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7595BD-5E46-4042-A3ED-08E70019868A}" type="datetimeFigureOut">
              <a:rPr lang="de-AT" smtClean="0"/>
              <a:t>30.01.2023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B9FDD9-BD93-448C-BE0E-5F3572132C5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669994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7595BD-5E46-4042-A3ED-08E70019868A}" type="datetimeFigureOut">
              <a:rPr lang="de-AT" smtClean="0"/>
              <a:t>30.01.2023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B9FDD9-BD93-448C-BE0E-5F3572132C5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32965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7595BD-5E46-4042-A3ED-08E70019868A}" type="datetimeFigureOut">
              <a:rPr lang="de-AT" smtClean="0"/>
              <a:t>30.01.2023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B9FDD9-BD93-448C-BE0E-5F3572132C5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274368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7595BD-5E46-4042-A3ED-08E70019868A}" type="datetimeFigureOut">
              <a:rPr lang="de-AT" smtClean="0"/>
              <a:t>30.01.2023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B9FDD9-BD93-448C-BE0E-5F3572132C5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9566876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0954386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7595BD-5E46-4042-A3ED-08E70019868A}" type="datetimeFigureOut">
              <a:rPr lang="de-AT" smtClean="0"/>
              <a:t>30.01.2023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B9FDD9-BD93-448C-BE0E-5F3572132C5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313626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image" Target="../media/image3.pn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1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562980" y="108874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285292" y="1996244"/>
            <a:ext cx="7031124" cy="41330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9127479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BKA-2018\BKA2018-Brief\REPUBLIK-AT-DOKUMENTVORLAGEN\POTX\HG_Powerpoint_4zu3.pn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3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elplatzhalter 1"/>
          <p:cNvSpPr>
            <a:spLocks noGrp="1"/>
          </p:cNvSpPr>
          <p:nvPr>
            <p:ph type="title"/>
          </p:nvPr>
        </p:nvSpPr>
        <p:spPr bwMode="auto">
          <a:xfrm>
            <a:off x="539750" y="1317625"/>
            <a:ext cx="7978775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  <a:endParaRPr lang="de-AT" altLang="de-DE"/>
          </a:p>
        </p:txBody>
      </p:sp>
      <p:sp>
        <p:nvSpPr>
          <p:cNvPr id="1028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539750" y="2076450"/>
            <a:ext cx="7978775" cy="406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 bearbeiten </a:t>
            </a:r>
            <a:br>
              <a:rPr lang="de-DE" altLang="de-DE"/>
            </a:br>
            <a:r>
              <a:rPr lang="de-DE" altLang="de-DE"/>
              <a:t>Erste Ebene </a:t>
            </a:r>
          </a:p>
          <a:p>
            <a:pPr lvl="1"/>
            <a:r>
              <a:rPr lang="de-DE" altLang="de-DE"/>
              <a:t>Zweite Ebene – wie Ebene zuvor</a:t>
            </a:r>
          </a:p>
          <a:p>
            <a:pPr lvl="2"/>
            <a:r>
              <a:rPr lang="de-DE" altLang="de-DE"/>
              <a:t>Dritte Ebene – wie Ebene zuvor</a:t>
            </a:r>
          </a:p>
        </p:txBody>
      </p:sp>
      <p:sp>
        <p:nvSpPr>
          <p:cNvPr id="9" name="Fußzeilenplatzhalter 12"/>
          <p:cNvSpPr>
            <a:spLocks noGrp="1"/>
          </p:cNvSpPr>
          <p:nvPr>
            <p:ph type="ftr" sz="quarter" idx="3"/>
          </p:nvPr>
        </p:nvSpPr>
        <p:spPr>
          <a:xfrm>
            <a:off x="539750" y="6386513"/>
            <a:ext cx="6875463" cy="2667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de-AT"/>
              <a:t>Präsentationstitel</a:t>
            </a:r>
            <a:endParaRPr lang="de-AT" dirty="0"/>
          </a:p>
        </p:txBody>
      </p:sp>
      <p:sp>
        <p:nvSpPr>
          <p:cNvPr id="20" name="Foliennummernplatzhalter 13"/>
          <p:cNvSpPr>
            <a:spLocks noGrp="1"/>
          </p:cNvSpPr>
          <p:nvPr>
            <p:ph type="sldNum" sz="quarter" idx="4"/>
          </p:nvPr>
        </p:nvSpPr>
        <p:spPr>
          <a:xfrm>
            <a:off x="7558088" y="6386513"/>
            <a:ext cx="960437" cy="2667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63874C8C-7FF3-4940-A0F6-D701270E9100}" type="slidenum">
              <a:rPr lang="de-AT"/>
              <a:pPr>
                <a:defRPr/>
              </a:pPr>
              <a:t>‹Nr.›</a:t>
            </a:fld>
            <a:endParaRPr lang="de-AT" dirty="0"/>
          </a:p>
        </p:txBody>
      </p:sp>
      <p:sp>
        <p:nvSpPr>
          <p:cNvPr id="1031" name="Textfeld 9"/>
          <p:cNvSpPr txBox="1">
            <a:spLocks noChangeArrowheads="1"/>
          </p:cNvSpPr>
          <p:nvPr/>
        </p:nvSpPr>
        <p:spPr bwMode="auto">
          <a:xfrm>
            <a:off x="6651625" y="230188"/>
            <a:ext cx="220027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r" eaLnBrk="1" hangingPunct="1">
              <a:defRPr/>
            </a:pPr>
            <a:r>
              <a:rPr lang="de-AT" altLang="de-DE" sz="1200">
                <a:solidFill>
                  <a:schemeClr val="tx2"/>
                </a:solidFill>
              </a:rPr>
              <a:t>bildung-ktn.gv.at</a:t>
            </a:r>
          </a:p>
        </p:txBody>
      </p:sp>
      <p:pic>
        <p:nvPicPr>
          <p:cNvPr id="1032" name="Grafik 10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38" y="107950"/>
            <a:ext cx="2811462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77761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</p:sldLayoutIdLst>
  <p:transition advClick="0" advTm="40000"/>
  <p:txStyles>
    <p:titleStyle>
      <a:lvl1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Corbel" panose="020B0503020204020204" pitchFamily="34" charset="0"/>
        </a:defRPr>
      </a:lvl2pPr>
      <a:lvl3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Corbel" panose="020B0503020204020204" pitchFamily="34" charset="0"/>
        </a:defRPr>
      </a:lvl3pPr>
      <a:lvl4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Corbel" panose="020B0503020204020204" pitchFamily="34" charset="0"/>
        </a:defRPr>
      </a:lvl4pPr>
      <a:lvl5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Corbel" panose="020B0503020204020204" pitchFamily="34" charset="0"/>
        </a:defRPr>
      </a:lvl5pPr>
      <a:lvl6pPr marL="4572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Corbel" panose="020B0503020204020204" pitchFamily="34" charset="0"/>
        </a:defRPr>
      </a:lvl6pPr>
      <a:lvl7pPr marL="9144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Corbel" panose="020B0503020204020204" pitchFamily="34" charset="0"/>
        </a:defRPr>
      </a:lvl7pPr>
      <a:lvl8pPr marL="13716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Corbel" panose="020B0503020204020204" pitchFamily="34" charset="0"/>
        </a:defRPr>
      </a:lvl8pPr>
      <a:lvl9pPr marL="18288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Corbel" panose="020B0503020204020204" pitchFamily="34" charset="0"/>
        </a:defRPr>
      </a:lvl9pPr>
    </p:titleStyle>
    <p:bodyStyle>
      <a:lvl1pPr marL="250825" indent="-250825" algn="l" rtl="0" eaLnBrk="1" fontAlgn="base" hangingPunct="1">
        <a:lnSpc>
          <a:spcPts val="2400"/>
        </a:lnSpc>
        <a:spcBef>
          <a:spcPct val="0"/>
        </a:spcBef>
        <a:spcAft>
          <a:spcPts val="1425"/>
        </a:spcAft>
        <a:buClr>
          <a:schemeClr val="tx2"/>
        </a:buClr>
        <a:buFont typeface="Arial" panose="020B0604020202020204" pitchFamily="34" charset="0"/>
        <a:buChar char="•"/>
        <a:defRPr kern="1200">
          <a:solidFill>
            <a:srgbClr val="0F1B20"/>
          </a:solidFill>
          <a:latin typeface="+mn-lt"/>
          <a:ea typeface="+mn-ea"/>
          <a:cs typeface="+mn-cs"/>
        </a:defRPr>
      </a:lvl1pPr>
      <a:lvl2pPr marL="503238" indent="-250825" algn="l" rtl="0" eaLnBrk="1" fontAlgn="base" hangingPunct="1">
        <a:lnSpc>
          <a:spcPts val="2400"/>
        </a:lnSpc>
        <a:spcBef>
          <a:spcPct val="0"/>
        </a:spcBef>
        <a:spcAft>
          <a:spcPts val="1425"/>
        </a:spcAft>
        <a:buFont typeface="Corbel" panose="020B0503020204020204" pitchFamily="34" charset="0"/>
        <a:buChar char="−"/>
        <a:defRPr kern="1200">
          <a:solidFill>
            <a:srgbClr val="0F1B20"/>
          </a:solidFill>
          <a:latin typeface="+mn-lt"/>
          <a:ea typeface="+mn-ea"/>
          <a:cs typeface="+mn-cs"/>
        </a:defRPr>
      </a:lvl2pPr>
      <a:lvl3pPr marL="755650" indent="-250825" algn="l" rtl="0" eaLnBrk="1" fontAlgn="base" hangingPunct="1">
        <a:lnSpc>
          <a:spcPts val="2400"/>
        </a:lnSpc>
        <a:spcBef>
          <a:spcPct val="0"/>
        </a:spcBef>
        <a:spcAft>
          <a:spcPts val="1425"/>
        </a:spcAft>
        <a:buClr>
          <a:schemeClr val="tx2"/>
        </a:buClr>
        <a:buFont typeface="Arial" panose="020B0604020202020204" pitchFamily="34" charset="0"/>
        <a:buChar char="•"/>
        <a:defRPr kern="1200">
          <a:solidFill>
            <a:srgbClr val="0F1B20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60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–"/>
        <a:defRPr kern="1200">
          <a:solidFill>
            <a:srgbClr val="0F1B20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40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»"/>
        <a:defRPr kern="1200">
          <a:solidFill>
            <a:srgbClr val="0F1B2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sr-ktn.gv.at/" TargetMode="External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ildung-ktn.gv.at/" TargetMode="Externa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971550" y="1493838"/>
            <a:ext cx="817245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de-DE" altLang="de-DE" sz="2000" b="1" dirty="0"/>
              <a:t>Aufnahme an weiterführenden Schulen</a:t>
            </a:r>
            <a:r>
              <a:rPr lang="de-DE" altLang="de-DE" sz="2400" b="0" dirty="0"/>
              <a:t> </a:t>
            </a:r>
            <a:br>
              <a:rPr lang="de-DE" altLang="de-DE" sz="2400" b="0" dirty="0"/>
            </a:br>
            <a:r>
              <a:rPr lang="de-DE" altLang="de-DE" sz="2000" b="1" dirty="0">
                <a:solidFill>
                  <a:srgbClr val="FF0000"/>
                </a:solidFill>
              </a:rPr>
              <a:t>2023/24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843213" y="3798888"/>
            <a:ext cx="4621212" cy="35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gency FB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gency FB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gency FB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gency FB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gency FB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gency FB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gency FB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gency FB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gency FB" pitchFamily="34" charset="0"/>
              </a:defRPr>
            </a:lvl9pPr>
          </a:lstStyle>
          <a:p>
            <a:pPr eaLnBrk="1" hangingPunct="1"/>
            <a:r>
              <a:rPr lang="de-DE" altLang="de-DE" sz="1700" dirty="0">
                <a:solidFill>
                  <a:srgbClr val="FF0000"/>
                </a:solidFill>
                <a:latin typeface="Century Gothic" pitchFamily="34" charset="0"/>
              </a:rPr>
              <a:t>Nach der Polytechnischen Schule</a:t>
            </a:r>
          </a:p>
        </p:txBody>
      </p:sp>
    </p:spTree>
    <p:extLst>
      <p:ext uri="{BB962C8B-B14F-4D97-AF65-F5344CB8AC3E}">
        <p14:creationId xmlns:p14="http://schemas.microsoft.com/office/powerpoint/2010/main" val="17041214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539552" y="944563"/>
            <a:ext cx="8135937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de-DE" altLang="de-DE" sz="2000" b="1"/>
              <a:t>Welche Ausbildungswege stehen nach der 9. Schulstufe offen?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539552" y="1844675"/>
            <a:ext cx="8135937" cy="450056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30000"/>
              </a:lnSpc>
              <a:spcAft>
                <a:spcPts val="0"/>
              </a:spcAft>
            </a:pPr>
            <a:r>
              <a:rPr lang="de-DE" altLang="de-DE" sz="1400" b="1" dirty="0"/>
              <a:t>Lehre + Berufsschule</a:t>
            </a:r>
          </a:p>
          <a:p>
            <a:pPr fontAlgn="auto">
              <a:lnSpc>
                <a:spcPct val="130000"/>
              </a:lnSpc>
              <a:spcAft>
                <a:spcPts val="0"/>
              </a:spcAft>
            </a:pPr>
            <a:r>
              <a:rPr lang="de-AT" altLang="de-DE" sz="1400" b="1" dirty="0"/>
              <a:t>A</a:t>
            </a:r>
            <a:r>
              <a:rPr lang="de-AT" altLang="de-DE" sz="1400" b="0" dirty="0"/>
              <a:t>llgemein bildende </a:t>
            </a:r>
            <a:r>
              <a:rPr lang="de-AT" altLang="de-DE" sz="1400" b="1" dirty="0"/>
              <a:t>H</a:t>
            </a:r>
            <a:r>
              <a:rPr lang="de-AT" altLang="de-DE" sz="1400" b="0" dirty="0"/>
              <a:t>öhere </a:t>
            </a:r>
            <a:r>
              <a:rPr lang="de-AT" altLang="de-DE" sz="1400" b="1" dirty="0"/>
              <a:t>S</a:t>
            </a:r>
            <a:r>
              <a:rPr lang="de-AT" altLang="de-DE" sz="1400" b="0" dirty="0"/>
              <a:t>chule </a:t>
            </a:r>
            <a:r>
              <a:rPr lang="de-AT" altLang="de-DE" sz="1400" b="1" dirty="0"/>
              <a:t>(AHS) </a:t>
            </a:r>
          </a:p>
          <a:p>
            <a:pPr fontAlgn="auto">
              <a:lnSpc>
                <a:spcPct val="130000"/>
              </a:lnSpc>
              <a:spcAft>
                <a:spcPts val="0"/>
              </a:spcAft>
              <a:buFontTx/>
              <a:buNone/>
            </a:pPr>
            <a:r>
              <a:rPr lang="de-AT" altLang="de-DE" sz="1400" b="0" dirty="0"/>
              <a:t>	Gymnasium, Realgymnasium, </a:t>
            </a:r>
          </a:p>
          <a:p>
            <a:pPr fontAlgn="auto">
              <a:lnSpc>
                <a:spcPct val="130000"/>
              </a:lnSpc>
              <a:spcAft>
                <a:spcPts val="0"/>
              </a:spcAft>
              <a:buFontTx/>
              <a:buNone/>
            </a:pPr>
            <a:r>
              <a:rPr lang="de-AT" altLang="de-DE" sz="1400" b="0" dirty="0"/>
              <a:t>	Oberstufenrealgymnasium </a:t>
            </a:r>
          </a:p>
          <a:p>
            <a:pPr fontAlgn="auto">
              <a:lnSpc>
                <a:spcPct val="130000"/>
              </a:lnSpc>
              <a:spcAft>
                <a:spcPts val="0"/>
              </a:spcAft>
            </a:pPr>
            <a:r>
              <a:rPr lang="de-DE" altLang="de-DE" sz="1400" b="0" dirty="0"/>
              <a:t>Bildungsanstalt für </a:t>
            </a:r>
            <a:r>
              <a:rPr lang="de-DE" altLang="de-DE" sz="1400" dirty="0"/>
              <a:t>Elementarpädagogik (</a:t>
            </a:r>
            <a:r>
              <a:rPr lang="de-DE" altLang="de-DE" sz="1400" dirty="0" err="1"/>
              <a:t>BAfEP</a:t>
            </a:r>
            <a:r>
              <a:rPr lang="de-DE" altLang="de-DE" sz="1400" dirty="0"/>
              <a:t>) </a:t>
            </a:r>
            <a:endParaRPr lang="de-AT" altLang="de-DE" sz="1400" dirty="0"/>
          </a:p>
          <a:p>
            <a:pPr fontAlgn="auto">
              <a:lnSpc>
                <a:spcPct val="130000"/>
              </a:lnSpc>
              <a:spcAft>
                <a:spcPts val="0"/>
              </a:spcAft>
            </a:pPr>
            <a:r>
              <a:rPr lang="de-AT" altLang="de-DE" sz="1400" b="1" dirty="0"/>
              <a:t>B</a:t>
            </a:r>
            <a:r>
              <a:rPr lang="de-AT" altLang="de-DE" sz="1400" b="0" dirty="0"/>
              <a:t>erufsbildende </a:t>
            </a:r>
            <a:r>
              <a:rPr lang="de-AT" altLang="de-DE" sz="1400" b="1" dirty="0"/>
              <a:t>M</a:t>
            </a:r>
            <a:r>
              <a:rPr lang="de-AT" altLang="de-DE" sz="1400" b="0" dirty="0"/>
              <a:t>ittlere </a:t>
            </a:r>
            <a:r>
              <a:rPr lang="de-AT" altLang="de-DE" sz="1400" b="1" dirty="0"/>
              <a:t>S</a:t>
            </a:r>
            <a:r>
              <a:rPr lang="de-AT" altLang="de-DE" sz="1400" b="0" dirty="0"/>
              <a:t>chule </a:t>
            </a:r>
            <a:r>
              <a:rPr lang="de-AT" altLang="de-DE" sz="1400" b="1" dirty="0"/>
              <a:t>(BMS)</a:t>
            </a:r>
          </a:p>
          <a:p>
            <a:pPr fontAlgn="auto">
              <a:lnSpc>
                <a:spcPct val="130000"/>
              </a:lnSpc>
              <a:spcAft>
                <a:spcPts val="0"/>
              </a:spcAft>
              <a:buFontTx/>
              <a:buNone/>
            </a:pPr>
            <a:r>
              <a:rPr lang="de-AT" altLang="de-DE" sz="1400" b="0" dirty="0"/>
              <a:t>	Handelsschule, Wirtschaftliche Fachschule, </a:t>
            </a:r>
            <a:r>
              <a:rPr lang="de-DE" altLang="de-DE" sz="1400" b="0" dirty="0"/>
              <a:t>Fachschule für Tourismus, </a:t>
            </a:r>
          </a:p>
          <a:p>
            <a:pPr fontAlgn="auto">
              <a:lnSpc>
                <a:spcPct val="130000"/>
              </a:lnSpc>
              <a:spcAft>
                <a:spcPts val="0"/>
              </a:spcAft>
              <a:buFontTx/>
              <a:buNone/>
            </a:pPr>
            <a:r>
              <a:rPr lang="de-DE" altLang="de-DE" sz="1400" b="0" dirty="0"/>
              <a:t>	Technische Fachschule etc.</a:t>
            </a:r>
            <a:endParaRPr lang="de-AT" altLang="de-DE" sz="1400" b="0" dirty="0"/>
          </a:p>
          <a:p>
            <a:pPr fontAlgn="auto">
              <a:lnSpc>
                <a:spcPct val="130000"/>
              </a:lnSpc>
              <a:spcAft>
                <a:spcPts val="0"/>
              </a:spcAft>
            </a:pPr>
            <a:r>
              <a:rPr lang="de-AT" altLang="de-DE" sz="1400" b="1" dirty="0"/>
              <a:t>B</a:t>
            </a:r>
            <a:r>
              <a:rPr lang="de-AT" altLang="de-DE" sz="1400" b="0" dirty="0"/>
              <a:t>erufsbildende </a:t>
            </a:r>
            <a:r>
              <a:rPr lang="de-AT" altLang="de-DE" sz="1400" b="1" dirty="0"/>
              <a:t>H</a:t>
            </a:r>
            <a:r>
              <a:rPr lang="de-AT" altLang="de-DE" sz="1400" b="0" dirty="0"/>
              <a:t>öhere </a:t>
            </a:r>
            <a:r>
              <a:rPr lang="de-AT" altLang="de-DE" sz="1400" b="1" dirty="0"/>
              <a:t>S</a:t>
            </a:r>
            <a:r>
              <a:rPr lang="de-AT" altLang="de-DE" sz="1400" b="0" dirty="0"/>
              <a:t>chule </a:t>
            </a:r>
            <a:r>
              <a:rPr lang="de-AT" altLang="de-DE" sz="1400" b="1" dirty="0"/>
              <a:t>(BHS)</a:t>
            </a:r>
          </a:p>
          <a:p>
            <a:pPr fontAlgn="auto">
              <a:lnSpc>
                <a:spcPct val="130000"/>
              </a:lnSpc>
              <a:spcAft>
                <a:spcPts val="0"/>
              </a:spcAft>
              <a:buFontTx/>
              <a:buNone/>
            </a:pPr>
            <a:r>
              <a:rPr lang="de-AT" altLang="de-DE" sz="1400" b="1" dirty="0"/>
              <a:t>	</a:t>
            </a:r>
            <a:r>
              <a:rPr lang="de-AT" altLang="de-DE" sz="1400" b="0" dirty="0"/>
              <a:t>Handelsakademie, </a:t>
            </a:r>
            <a:r>
              <a:rPr lang="de-DE" altLang="de-DE" sz="1400" b="0" dirty="0"/>
              <a:t>Höhere technische Lehranstalt,</a:t>
            </a:r>
          </a:p>
          <a:p>
            <a:pPr fontAlgn="auto">
              <a:lnSpc>
                <a:spcPct val="130000"/>
              </a:lnSpc>
              <a:spcAft>
                <a:spcPts val="0"/>
              </a:spcAft>
              <a:buFontTx/>
              <a:buNone/>
            </a:pPr>
            <a:r>
              <a:rPr lang="de-DE" altLang="de-DE" sz="1400" b="0" dirty="0"/>
              <a:t>	Höhere Lehranstalt für wirtschaftliche Berufe,</a:t>
            </a:r>
          </a:p>
          <a:p>
            <a:pPr fontAlgn="auto">
              <a:lnSpc>
                <a:spcPct val="130000"/>
              </a:lnSpc>
              <a:spcAft>
                <a:spcPts val="0"/>
              </a:spcAft>
              <a:buFontTx/>
              <a:buNone/>
            </a:pPr>
            <a:r>
              <a:rPr lang="de-DE" altLang="de-DE" sz="1400" b="0" dirty="0"/>
              <a:t>	Höhere Lehranstalt für Tourismus etc.</a:t>
            </a:r>
          </a:p>
          <a:p>
            <a:pPr fontAlgn="auto">
              <a:lnSpc>
                <a:spcPct val="130000"/>
              </a:lnSpc>
              <a:spcAft>
                <a:spcPts val="0"/>
              </a:spcAft>
              <a:buFontTx/>
              <a:buNone/>
            </a:pPr>
            <a:r>
              <a:rPr lang="de-DE" altLang="de-DE" sz="1400" b="1" dirty="0"/>
              <a:t>Hinweis: </a:t>
            </a:r>
            <a:r>
              <a:rPr lang="de-DE" altLang="de-DE" sz="1400" b="0" dirty="0"/>
              <a:t>Weitere Informationen über einzelne Schulen finden Sie auf der Homepage der Bildungsdirektion Kärnten unter </a:t>
            </a:r>
            <a:r>
              <a:rPr lang="de-DE" altLang="de-DE" sz="1400" b="0" dirty="0">
                <a:hlinkClick r:id="rId2"/>
              </a:rPr>
              <a:t>www.bildung-ktn.gv.at</a:t>
            </a:r>
            <a:r>
              <a:rPr lang="de-DE" altLang="de-DE" sz="1400" b="0" dirty="0"/>
              <a:t> unter dem Menüpunkt „Schulen in Kärnten“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buFontTx/>
              <a:buNone/>
            </a:pPr>
            <a:endParaRPr lang="de-DE" altLang="de-DE" sz="1400" b="0" dirty="0"/>
          </a:p>
        </p:txBody>
      </p:sp>
    </p:spTree>
    <p:extLst>
      <p:ext uri="{BB962C8B-B14F-4D97-AF65-F5344CB8AC3E}">
        <p14:creationId xmlns:p14="http://schemas.microsoft.com/office/powerpoint/2010/main" val="28677928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1201567"/>
            <a:ext cx="8135937" cy="1143000"/>
          </a:xfrm>
        </p:spPr>
        <p:txBody>
          <a:bodyPr/>
          <a:lstStyle/>
          <a:p>
            <a:pPr eaLnBrk="1" hangingPunct="1"/>
            <a:r>
              <a:rPr lang="de-DE" altLang="de-DE" sz="2000" b="1" dirty="0"/>
              <a:t>Anmeldung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553839" y="2452517"/>
            <a:ext cx="8121650" cy="32035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de-DE" altLang="de-DE" sz="1600" b="0" dirty="0"/>
              <a:t>Alle Schüler/innen, die eine weiterführende Schule </a:t>
            </a:r>
          </a:p>
          <a:p>
            <a:pPr fontAlgn="auto">
              <a:spcAft>
                <a:spcPts val="0"/>
              </a:spcAft>
              <a:buFontTx/>
              <a:buNone/>
            </a:pPr>
            <a:r>
              <a:rPr lang="de-DE" altLang="de-DE" sz="1600" b="0" dirty="0"/>
              <a:t>	(AHS, BMS, BHS) besuchen wollen, müssen sich anmelden.</a:t>
            </a:r>
          </a:p>
          <a:p>
            <a:pPr fontAlgn="auto">
              <a:spcAft>
                <a:spcPts val="0"/>
              </a:spcAft>
              <a:buFontTx/>
              <a:buNone/>
            </a:pPr>
            <a:endParaRPr lang="de-DE" altLang="de-DE" sz="1600" b="0" dirty="0"/>
          </a:p>
          <a:p>
            <a:pPr fontAlgn="auto">
              <a:spcAft>
                <a:spcPts val="0"/>
              </a:spcAft>
            </a:pPr>
            <a:r>
              <a:rPr lang="de-DE" altLang="de-DE" sz="1600" b="0" dirty="0"/>
              <a:t>Anmeldefrist:</a:t>
            </a:r>
          </a:p>
          <a:p>
            <a:pPr lvl="1" fontAlgn="auto">
              <a:spcAft>
                <a:spcPts val="0"/>
              </a:spcAft>
              <a:buFontTx/>
              <a:buNone/>
            </a:pPr>
            <a:r>
              <a:rPr lang="de-DE" altLang="de-DE" sz="1600" b="1" dirty="0">
                <a:solidFill>
                  <a:srgbClr val="FF0000"/>
                </a:solidFill>
              </a:rPr>
              <a:t>ab Freitag, </a:t>
            </a:r>
            <a:r>
              <a:rPr lang="de-DE" altLang="de-DE" sz="1600" dirty="0">
                <a:solidFill>
                  <a:srgbClr val="FF0000"/>
                </a:solidFill>
              </a:rPr>
              <a:t>10</a:t>
            </a:r>
            <a:r>
              <a:rPr lang="de-DE" altLang="de-DE" sz="1600" b="1" dirty="0">
                <a:solidFill>
                  <a:srgbClr val="FF0000"/>
                </a:solidFill>
              </a:rPr>
              <a:t>. Februar 2023</a:t>
            </a:r>
          </a:p>
          <a:p>
            <a:pPr lvl="1" fontAlgn="auto">
              <a:spcAft>
                <a:spcPts val="0"/>
              </a:spcAft>
              <a:buFontTx/>
              <a:buNone/>
            </a:pPr>
            <a:r>
              <a:rPr lang="de-DE" altLang="de-DE" sz="1600" b="1" dirty="0">
                <a:solidFill>
                  <a:srgbClr val="FF0000"/>
                </a:solidFill>
              </a:rPr>
              <a:t>bis Freitag, </a:t>
            </a:r>
            <a:r>
              <a:rPr lang="de-DE" altLang="de-DE" sz="1600" dirty="0">
                <a:solidFill>
                  <a:srgbClr val="FF0000"/>
                </a:solidFill>
              </a:rPr>
              <a:t>03</a:t>
            </a:r>
            <a:r>
              <a:rPr lang="de-DE" altLang="de-DE" sz="1600" b="1" dirty="0">
                <a:solidFill>
                  <a:srgbClr val="FF0000"/>
                </a:solidFill>
              </a:rPr>
              <a:t>. </a:t>
            </a:r>
            <a:r>
              <a:rPr lang="de-DE" altLang="de-DE" sz="1600" dirty="0">
                <a:solidFill>
                  <a:srgbClr val="FF0000"/>
                </a:solidFill>
              </a:rPr>
              <a:t>März</a:t>
            </a:r>
            <a:r>
              <a:rPr lang="de-DE" altLang="de-DE" sz="1600" b="1" dirty="0">
                <a:solidFill>
                  <a:srgbClr val="FF0000"/>
                </a:solidFill>
              </a:rPr>
              <a:t> 2023</a:t>
            </a:r>
          </a:p>
          <a:p>
            <a:pPr lvl="1" fontAlgn="auto">
              <a:spcAft>
                <a:spcPts val="0"/>
              </a:spcAft>
              <a:buFontTx/>
              <a:buNone/>
            </a:pPr>
            <a:endParaRPr lang="de-DE" altLang="de-DE" sz="1600" b="1" dirty="0"/>
          </a:p>
          <a:p>
            <a:pPr fontAlgn="auto">
              <a:spcAft>
                <a:spcPts val="0"/>
              </a:spcAft>
            </a:pPr>
            <a:r>
              <a:rPr lang="de-DE" altLang="de-DE" sz="1600" b="0" dirty="0"/>
              <a:t>Bringen Sie das Original der Schulnachricht mit.</a:t>
            </a:r>
          </a:p>
          <a:p>
            <a:pPr fontAlgn="auto">
              <a:spcAft>
                <a:spcPts val="0"/>
              </a:spcAft>
              <a:buFontTx/>
              <a:buNone/>
            </a:pPr>
            <a:endParaRPr lang="de-DE" altLang="de-DE" sz="1400" b="0" dirty="0"/>
          </a:p>
        </p:txBody>
      </p:sp>
    </p:spTree>
    <p:extLst>
      <p:ext uri="{BB962C8B-B14F-4D97-AF65-F5344CB8AC3E}">
        <p14:creationId xmlns:p14="http://schemas.microsoft.com/office/powerpoint/2010/main" val="450502791"/>
      </p:ext>
    </p:extLst>
  </p:cSld>
  <p:clrMapOvr>
    <a:masterClrMapping/>
  </p:clrMapOvr>
  <p:transition advClick="0" advTm="1000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592522" y="1106896"/>
            <a:ext cx="8229600" cy="1143000"/>
          </a:xfrm>
        </p:spPr>
        <p:txBody>
          <a:bodyPr/>
          <a:lstStyle/>
          <a:p>
            <a:pPr eaLnBrk="1" hangingPunct="1"/>
            <a:r>
              <a:rPr lang="de-DE" altLang="de-DE" sz="2000" b="1" dirty="0"/>
              <a:t>Wie werden Sie benachrichtigt?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467544" y="2249896"/>
            <a:ext cx="8101012" cy="428307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9388" lvl="1" indent="0" fontAlgn="auto">
              <a:lnSpc>
                <a:spcPct val="110000"/>
              </a:lnSpc>
              <a:spcAft>
                <a:spcPts val="0"/>
              </a:spcAft>
              <a:buFontTx/>
              <a:buNone/>
              <a:tabLst>
                <a:tab pos="542925" algn="l"/>
              </a:tabLst>
            </a:pPr>
            <a:r>
              <a:rPr lang="de-DE" altLang="de-DE" sz="1600" b="1" dirty="0"/>
              <a:t>Von AHS, BMS und BHS:</a:t>
            </a:r>
          </a:p>
          <a:p>
            <a:pPr marL="179388" lvl="1" indent="0" fontAlgn="auto">
              <a:lnSpc>
                <a:spcPct val="110000"/>
              </a:lnSpc>
              <a:spcAft>
                <a:spcPts val="0"/>
              </a:spcAft>
              <a:buFontTx/>
              <a:buNone/>
              <a:tabLst>
                <a:tab pos="542925" algn="l"/>
              </a:tabLst>
            </a:pPr>
            <a:endParaRPr lang="de-DE" altLang="de-DE" sz="1400" b="1" dirty="0"/>
          </a:p>
          <a:p>
            <a:pPr marL="179388" lvl="1" indent="0" fontAlgn="auto">
              <a:lnSpc>
                <a:spcPct val="110000"/>
              </a:lnSpc>
              <a:spcAft>
                <a:spcPts val="0"/>
              </a:spcAft>
              <a:buFontTx/>
              <a:buNone/>
              <a:tabLst>
                <a:tab pos="542925" algn="l"/>
              </a:tabLst>
            </a:pPr>
            <a:r>
              <a:rPr lang="de-DE" altLang="de-DE" sz="1600" b="0" dirty="0"/>
              <a:t>Sie erhalten bis spätestens </a:t>
            </a:r>
            <a:r>
              <a:rPr lang="de-DE" altLang="de-DE" sz="1600" dirty="0">
                <a:solidFill>
                  <a:srgbClr val="FF0000"/>
                </a:solidFill>
              </a:rPr>
              <a:t>03. April 2023 </a:t>
            </a:r>
            <a:r>
              <a:rPr lang="de-DE" altLang="de-DE" sz="1600" b="0" dirty="0"/>
              <a:t>eine schriftliche Nachricht der Erstwunschschule.</a:t>
            </a:r>
          </a:p>
          <a:p>
            <a:pPr marL="179388" lvl="1" indent="0" fontAlgn="auto">
              <a:lnSpc>
                <a:spcPct val="110000"/>
              </a:lnSpc>
              <a:spcAft>
                <a:spcPts val="0"/>
              </a:spcAft>
              <a:buFontTx/>
              <a:buNone/>
              <a:tabLst>
                <a:tab pos="542925" algn="l"/>
              </a:tabLst>
            </a:pPr>
            <a:endParaRPr lang="de-DE" altLang="de-DE" sz="1600" b="0" dirty="0"/>
          </a:p>
          <a:p>
            <a:pPr marL="179388" lvl="1" indent="0" fontAlgn="auto">
              <a:lnSpc>
                <a:spcPct val="110000"/>
              </a:lnSpc>
              <a:spcAft>
                <a:spcPts val="0"/>
              </a:spcAft>
              <a:buFontTx/>
              <a:buNone/>
              <a:tabLst>
                <a:tab pos="542925" algn="l"/>
              </a:tabLst>
            </a:pPr>
            <a:r>
              <a:rPr lang="de-AT" altLang="de-DE" sz="1600" b="0" dirty="0"/>
              <a:t>Wenn Ihnen kein Schulplatz vorläufig zugewiesen werden konnte, haben Sie </a:t>
            </a:r>
            <a:r>
              <a:rPr lang="de-AT" altLang="de-DE" sz="1600" b="1" dirty="0"/>
              <a:t>ab Anfang April</a:t>
            </a:r>
            <a:r>
              <a:rPr lang="de-AT" altLang="de-DE" sz="1600" b="0" dirty="0"/>
              <a:t> die Möglichkeit, sich auf der </a:t>
            </a:r>
            <a:r>
              <a:rPr lang="de-AT" altLang="de-DE" sz="1600" b="1" dirty="0"/>
              <a:t>Homepage der Bildungsdirektion für Kärnten</a:t>
            </a:r>
            <a:r>
              <a:rPr lang="de-AT" altLang="de-DE" sz="1600" b="0" dirty="0"/>
              <a:t> darüber zu informieren, an welchen Schulen noch Schulplätze verfügbar sind.</a:t>
            </a:r>
          </a:p>
          <a:p>
            <a:pPr marL="179388" lvl="1" indent="0" fontAlgn="auto">
              <a:lnSpc>
                <a:spcPct val="110000"/>
              </a:lnSpc>
              <a:spcAft>
                <a:spcPts val="0"/>
              </a:spcAft>
              <a:buFontTx/>
              <a:buNone/>
              <a:tabLst>
                <a:tab pos="542925" algn="l"/>
              </a:tabLst>
            </a:pPr>
            <a:endParaRPr lang="de-AT" altLang="de-DE" sz="1600" b="0" dirty="0"/>
          </a:p>
          <a:p>
            <a:pPr marL="179388" lvl="1" indent="0" fontAlgn="auto">
              <a:lnSpc>
                <a:spcPct val="110000"/>
              </a:lnSpc>
              <a:spcAft>
                <a:spcPts val="0"/>
              </a:spcAft>
              <a:buFontTx/>
              <a:buNone/>
              <a:tabLst>
                <a:tab pos="542925" algn="l"/>
              </a:tabLst>
            </a:pPr>
            <a:r>
              <a:rPr lang="de-AT" altLang="de-DE" sz="1600" b="0" dirty="0"/>
              <a:t>Der Antrag auf Aufnahme kann bis </a:t>
            </a:r>
            <a:r>
              <a:rPr lang="de-AT" altLang="de-DE" sz="1600" dirty="0">
                <a:solidFill>
                  <a:srgbClr val="FF0000"/>
                </a:solidFill>
              </a:rPr>
              <a:t>30</a:t>
            </a:r>
            <a:r>
              <a:rPr lang="de-AT" altLang="de-DE" sz="1600" b="1" dirty="0">
                <a:solidFill>
                  <a:srgbClr val="FF0000"/>
                </a:solidFill>
              </a:rPr>
              <a:t>. April 2023 </a:t>
            </a:r>
            <a:r>
              <a:rPr lang="de-AT" altLang="de-DE" sz="1600" b="0" dirty="0"/>
              <a:t>bei einer Schule, an der noch freie Schulplätze vorhanden sind, gestellt werden. Das Original der Schulnachricht ist an dieser Schule abzugeben. Die vorläufige Schulplatzzuweisung durch diese Schule erfolgt </a:t>
            </a:r>
            <a:r>
              <a:rPr lang="de-AT" altLang="de-DE" sz="1600" b="0" dirty="0">
                <a:solidFill>
                  <a:schemeClr val="tx1">
                    <a:lumMod val="95000"/>
                    <a:lumOff val="5000"/>
                  </a:schemeClr>
                </a:solidFill>
              </a:rPr>
              <a:t>bis</a:t>
            </a:r>
            <a:r>
              <a:rPr lang="de-AT" altLang="de-DE" sz="1600" b="0" dirty="0">
                <a:solidFill>
                  <a:srgbClr val="FF0000"/>
                </a:solidFill>
              </a:rPr>
              <a:t> </a:t>
            </a:r>
            <a:r>
              <a:rPr lang="de-AT" altLang="de-DE" sz="1600" b="1" dirty="0">
                <a:solidFill>
                  <a:srgbClr val="FF0000"/>
                </a:solidFill>
              </a:rPr>
              <a:t>15. Mai 2023</a:t>
            </a:r>
            <a:r>
              <a:rPr lang="de-AT" altLang="de-DE" sz="1600" b="0" dirty="0">
                <a:solidFill>
                  <a:srgbClr val="FF0000"/>
                </a:solidFill>
              </a:rPr>
              <a:t>. </a:t>
            </a:r>
          </a:p>
          <a:p>
            <a:pPr marL="179388" lvl="1" indent="0" fontAlgn="auto">
              <a:lnSpc>
                <a:spcPct val="110000"/>
              </a:lnSpc>
              <a:spcAft>
                <a:spcPts val="0"/>
              </a:spcAft>
              <a:buFontTx/>
              <a:buNone/>
              <a:tabLst>
                <a:tab pos="542925" algn="l"/>
              </a:tabLst>
            </a:pPr>
            <a:r>
              <a:rPr lang="de-AT" altLang="de-DE" sz="1600" b="0" dirty="0"/>
              <a:t>Aufnahmebewerber/innen, denen auch in der 2. Aufnahmerunde kein Schulplatz vorläufig zugewiesen werden konnte, werden der Bildungsdirektion Kärnten gemeldet, die sich im Einvernehmen mit Ihnen um einen geeigneten Schulplatz bemühen wird.</a:t>
            </a:r>
          </a:p>
          <a:p>
            <a:pPr marL="179388" lvl="1" indent="0" fontAlgn="auto">
              <a:lnSpc>
                <a:spcPct val="110000"/>
              </a:lnSpc>
              <a:spcAft>
                <a:spcPts val="0"/>
              </a:spcAft>
              <a:buFontTx/>
              <a:buNone/>
              <a:tabLst>
                <a:tab pos="542925" algn="l"/>
              </a:tabLst>
            </a:pPr>
            <a:endParaRPr lang="de-DE" altLang="de-DE" sz="1400" b="0" dirty="0"/>
          </a:p>
        </p:txBody>
      </p:sp>
    </p:spTree>
    <p:extLst>
      <p:ext uri="{BB962C8B-B14F-4D97-AF65-F5344CB8AC3E}">
        <p14:creationId xmlns:p14="http://schemas.microsoft.com/office/powerpoint/2010/main" val="1825137504"/>
      </p:ext>
    </p:extLst>
  </p:cSld>
  <p:clrMapOvr>
    <a:masterClrMapping/>
  </p:clrMapOvr>
  <p:transition advClick="0" advTm="1000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1691680" y="1376772"/>
            <a:ext cx="8135937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de-DE" altLang="de-DE" sz="2000" b="1" dirty="0"/>
              <a:t>Wenn Sie Fragen haben,	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422176" y="2708920"/>
            <a:ext cx="8229600" cy="261778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20000"/>
              </a:lnSpc>
              <a:spcAft>
                <a:spcPts val="0"/>
              </a:spcAft>
              <a:buNone/>
            </a:pPr>
            <a:r>
              <a:rPr lang="de-DE" altLang="de-DE" sz="1600" b="0" dirty="0"/>
              <a:t>wenden Sie sich bitte an die Direktion</a:t>
            </a:r>
            <a:br>
              <a:rPr lang="de-DE" altLang="de-DE" sz="1600" b="0" dirty="0"/>
            </a:br>
            <a:r>
              <a:rPr lang="de-DE" altLang="de-DE" sz="1600" b="0" dirty="0"/>
              <a:t>oder die Bildungsberatung ihrer Schule bzw. an die Wunschschule</a:t>
            </a:r>
          </a:p>
          <a:p>
            <a:pPr marL="0" indent="0" fontAlgn="auto">
              <a:lnSpc>
                <a:spcPct val="140000"/>
              </a:lnSpc>
              <a:spcAft>
                <a:spcPts val="0"/>
              </a:spcAft>
              <a:buNone/>
            </a:pPr>
            <a:r>
              <a:rPr lang="de-DE" altLang="de-DE" sz="1600" b="0" dirty="0"/>
              <a:t>weitere Informationen finden Sie auf der Website </a:t>
            </a:r>
            <a:r>
              <a:rPr lang="de-DE" altLang="de-DE" sz="1600" b="0" dirty="0">
                <a:hlinkClick r:id="rId2"/>
              </a:rPr>
              <a:t>www.bildung-ktn.gv.at</a:t>
            </a:r>
            <a:endParaRPr lang="de-DE" altLang="de-DE" sz="1600" b="0" dirty="0"/>
          </a:p>
          <a:p>
            <a:pPr fontAlgn="auto">
              <a:lnSpc>
                <a:spcPct val="140000"/>
              </a:lnSpc>
              <a:spcAft>
                <a:spcPts val="0"/>
              </a:spcAft>
              <a:buFontTx/>
              <a:buNone/>
            </a:pPr>
            <a:r>
              <a:rPr lang="de-DE" altLang="de-DE" sz="1600" b="0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4158118847"/>
      </p:ext>
    </p:extLst>
  </p:cSld>
  <p:clrMapOvr>
    <a:masterClrMapping/>
  </p:clrMapOvr>
</p:sld>
</file>

<file path=ppt/theme/theme1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Republik-AT-4x3">
  <a:themeElements>
    <a:clrScheme name="Republik-AT">
      <a:dk1>
        <a:srgbClr val="000000"/>
      </a:dk1>
      <a:lt1>
        <a:srgbClr val="E6EFF3"/>
      </a:lt1>
      <a:dk2>
        <a:srgbClr val="E6320F"/>
      </a:dk2>
      <a:lt2>
        <a:srgbClr val="FFFFFF"/>
      </a:lt2>
      <a:accent1>
        <a:srgbClr val="CA0237"/>
      </a:accent1>
      <a:accent2>
        <a:srgbClr val="5FB564"/>
      </a:accent2>
      <a:accent3>
        <a:srgbClr val="950F53"/>
      </a:accent3>
      <a:accent4>
        <a:srgbClr val="F59C00"/>
      </a:accent4>
      <a:accent5>
        <a:srgbClr val="3BACBE"/>
      </a:accent5>
      <a:accent6>
        <a:srgbClr val="BCCF00"/>
      </a:accent6>
      <a:hlink>
        <a:srgbClr val="1C1C1C"/>
      </a:hlink>
      <a:folHlink>
        <a:srgbClr val="636362"/>
      </a:folHlink>
    </a:clrScheme>
    <a:fontScheme name="BKA2018-Schriften">
      <a:majorFont>
        <a:latin typeface="Corbel"/>
        <a:ea typeface=""/>
        <a:cs typeface=""/>
      </a:majorFont>
      <a:minorFont>
        <a:latin typeface="Corbel"/>
        <a:ea typeface=""/>
        <a:cs typeface=""/>
      </a:minorFont>
    </a:fontScheme>
    <a:fmtScheme name="Klarhei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BDKTN-4x3.potx" id="{C6C1BFC1-357B-4D1A-B0E3-B255BFBD764E}" vid="{E61C3C89-59A4-4D06-AC59-31D4546E0514}"/>
    </a:ext>
  </a:extLst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358</Words>
  <Application>Microsoft Office PowerPoint</Application>
  <PresentationFormat>Bildschirmpräsentation (4:3)</PresentationFormat>
  <Paragraphs>38</Paragraphs>
  <Slides>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5</vt:i4>
      </vt:variant>
    </vt:vector>
  </HeadingPairs>
  <TitlesOfParts>
    <vt:vector size="12" baseType="lpstr">
      <vt:lpstr>Arial</vt:lpstr>
      <vt:lpstr>Calibri</vt:lpstr>
      <vt:lpstr>Century Gothic</vt:lpstr>
      <vt:lpstr>Corbel</vt:lpstr>
      <vt:lpstr>Trebuchet MS</vt:lpstr>
      <vt:lpstr>Benutzerdefiniertes Design</vt:lpstr>
      <vt:lpstr>Republik-AT-4x3</vt:lpstr>
      <vt:lpstr>PowerPoint-Präsentation</vt:lpstr>
      <vt:lpstr>PowerPoint-Präsentation</vt:lpstr>
      <vt:lpstr>Anmeldung</vt:lpstr>
      <vt:lpstr>Wie werden Sie benachrichtigt?</vt:lpstr>
      <vt:lpstr>PowerPoint-Präsentation</vt:lpstr>
    </vt:vector>
  </TitlesOfParts>
  <Company>Landesschulrat für Kärnten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Monitor</dc:title>
  <dc:creator>Sereinig</dc:creator>
  <cp:lastModifiedBy>User00</cp:lastModifiedBy>
  <cp:revision>669</cp:revision>
  <dcterms:created xsi:type="dcterms:W3CDTF">2006-01-23T07:17:13Z</dcterms:created>
  <dcterms:modified xsi:type="dcterms:W3CDTF">2023-01-30T14:10:38Z</dcterms:modified>
</cp:coreProperties>
</file>