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8"/>
  </p:notesMasterIdLst>
  <p:handoutMasterIdLst>
    <p:handoutMasterId r:id="rId9"/>
  </p:handoutMasterIdLst>
  <p:sldIdLst>
    <p:sldId id="510" r:id="rId3"/>
    <p:sldId id="511" r:id="rId4"/>
    <p:sldId id="513" r:id="rId5"/>
    <p:sldId id="512" r:id="rId6"/>
    <p:sldId id="514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39" autoAdjust="0"/>
  </p:normalViewPr>
  <p:slideViewPr>
    <p:cSldViewPr>
      <p:cViewPr varScale="1">
        <p:scale>
          <a:sx n="85" d="100"/>
          <a:sy n="85" d="100"/>
        </p:scale>
        <p:origin x="5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55351704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6F834-6872-49B6-A3E2-C05EAF1770ED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7341442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F6AD-6D63-4FB1-87EC-7B45097A070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33156806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54EBB-E918-40CE-A324-91673993617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583200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0CB-9215-4F8D-960C-AA86CE7EB7F9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48157898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8C447-13C6-43E9-A3D2-2DCA7C3073A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1996652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69180606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2726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AT" altLang="de-DE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 </a:t>
            </a:r>
            <a:br>
              <a:rPr lang="de-DE" altLang="de-DE" smtClean="0"/>
            </a:br>
            <a:r>
              <a:rPr lang="de-DE" altLang="de-DE" smtClean="0"/>
              <a:t>Erste Ebene </a:t>
            </a:r>
          </a:p>
          <a:p>
            <a:pPr lvl="1"/>
            <a:r>
              <a:rPr lang="de-DE" altLang="de-DE" smtClean="0"/>
              <a:t>Zweite Ebene – wie Ebene zuvor</a:t>
            </a:r>
          </a:p>
          <a:p>
            <a:pPr lvl="2"/>
            <a:r>
              <a:rPr lang="de-DE" altLang="de-DE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2350346-A016-40BF-AD8E-66D29D28E9D3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8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ransition advClick="0" advTm="40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71550" y="1493838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 smtClean="0"/>
              <a:t>Information zum Aufnahmeverfahren für </a:t>
            </a:r>
            <a:br>
              <a:rPr lang="de-DE" altLang="de-DE" sz="2000" b="1" dirty="0" smtClean="0"/>
            </a:br>
            <a:r>
              <a:rPr lang="de-DE" altLang="de-DE" sz="2000" b="1" dirty="0" smtClean="0"/>
              <a:t>das Schuljahr </a:t>
            </a:r>
            <a:r>
              <a:rPr lang="de-DE" altLang="de-DE" sz="2000" b="1" dirty="0" smtClean="0">
                <a:solidFill>
                  <a:srgbClr val="FF0000"/>
                </a:solidFill>
              </a:rPr>
              <a:t>2022/23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43213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8 Fragen – 8 Antworten</a:t>
            </a:r>
          </a:p>
        </p:txBody>
      </p:sp>
      <p:sp>
        <p:nvSpPr>
          <p:cNvPr id="2" name="Rechteck 1"/>
          <p:cNvSpPr/>
          <p:nvPr/>
        </p:nvSpPr>
        <p:spPr>
          <a:xfrm>
            <a:off x="611560" y="4726999"/>
            <a:ext cx="8028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de-DE" altLang="de-DE" u="sng" dirty="0"/>
              <a:t>Aufgrund der Corona-Pandemie erfolgt auch die Anmeldung an Schulen unter Beachtung der geltenden </a:t>
            </a:r>
            <a:r>
              <a:rPr lang="de-DE" altLang="de-DE" u="sng" dirty="0" smtClean="0"/>
              <a:t>Hygienevorschriften. </a:t>
            </a:r>
            <a:r>
              <a:rPr lang="de-DE" altLang="de-DE" u="sng" dirty="0"/>
              <a:t>Bei Fragen wenden Sie sich bitte vorab telefonisch an die Schulleitung.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27584" y="980728"/>
            <a:ext cx="8229600" cy="57594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AutoNum type="arabicPeriod"/>
            </a:pPr>
            <a:r>
              <a:rPr lang="de-DE" altLang="de-DE" sz="1600" b="1" dirty="0" smtClean="0"/>
              <a:t>Wer muss sich anmelden?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• 	Alle Schüler/innen der 4. Klasse Volksschule für die Mittelschule und das Gymnasium.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• 	Alle Schüler/innen der 4. Klasse Mittelschule und Gymnasium für ein (anderes)</a:t>
            </a:r>
            <a:r>
              <a:rPr lang="de-DE" altLang="de-DE" sz="1600" b="0" dirty="0"/>
              <a:t> </a:t>
            </a:r>
            <a:r>
              <a:rPr lang="de-DE" altLang="de-DE" sz="1600" b="0" dirty="0" smtClean="0"/>
              <a:t>Gymnasium, Realgymnasium, Oberstufenrealgymnasium, die Berufsbildenden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mittleren und höheren Schulen und die Polytechnische Schule.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•	Alle Schüler/innen der Polytechnischen Schule für das Gymnasium, 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Realgymnasium, Oberstufenrealgymnasium und die Berufsbildenden mittleren 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und höheren Schulen.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2"/>
            </a:pPr>
            <a:r>
              <a:rPr lang="de-DE" altLang="de-DE" sz="1600" b="1" dirty="0" smtClean="0"/>
              <a:t>Wann melde ich mich an?</a:t>
            </a:r>
          </a:p>
          <a:p>
            <a:pPr marL="381000" indent="-381000" fontAlgn="auto">
              <a:spcAft>
                <a:spcPts val="0"/>
              </a:spcAft>
              <a:buFontTx/>
              <a:buAutoNum type="arabicPeriod" startAt="2"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AT" altLang="de-DE" sz="1600" b="0" dirty="0" smtClean="0"/>
              <a:t>Vom </a:t>
            </a:r>
            <a:r>
              <a:rPr lang="de-AT" altLang="de-DE" sz="1600" b="0" dirty="0" smtClean="0">
                <a:solidFill>
                  <a:srgbClr val="FF0000"/>
                </a:solidFill>
              </a:rPr>
              <a:t>11. Februar bis  04. März 202</a:t>
            </a:r>
            <a:r>
              <a:rPr lang="de-DE" altLang="de-DE" sz="1600" b="0" dirty="0" smtClean="0">
                <a:solidFill>
                  <a:srgbClr val="FF0000"/>
                </a:solidFill>
              </a:rPr>
              <a:t>2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3"/>
            </a:pPr>
            <a:r>
              <a:rPr lang="de-DE" altLang="de-DE" sz="1600" b="1" dirty="0" smtClean="0"/>
              <a:t>Wo melde ich mich an?</a:t>
            </a:r>
          </a:p>
          <a:p>
            <a:pPr marL="381000" indent="-381000" fontAlgn="auto">
              <a:spcAft>
                <a:spcPts val="0"/>
              </a:spcAft>
              <a:buFontTx/>
              <a:buAutoNum type="arabicPeriod" startAt="3"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An der Erstwunschschule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de-DE" altLang="de-DE" sz="1600" b="0" dirty="0"/>
          </a:p>
        </p:txBody>
      </p:sp>
    </p:spTree>
    <p:extLst>
      <p:ext uri="{BB962C8B-B14F-4D97-AF65-F5344CB8AC3E}">
        <p14:creationId xmlns:p14="http://schemas.microsoft.com/office/powerpoint/2010/main" val="7128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75556" y="1484784"/>
            <a:ext cx="7740650" cy="41767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4"/>
            </a:pPr>
            <a:r>
              <a:rPr lang="de-DE" altLang="de-DE" sz="1600" b="1" dirty="0" smtClean="0"/>
              <a:t>Welche Unterlagen benötige ich?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Die Schulnachricht im Original; </a:t>
            </a:r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Schüler/innen der Polytechnischen Schule benötigen auch das Jahreszeugnis der 4. Klasse MS im Original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AT" alt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5"/>
            </a:pPr>
            <a:r>
              <a:rPr lang="de-DE" altLang="de-DE" sz="1600" b="1" dirty="0" smtClean="0"/>
              <a:t>Wie erfolgt die vorläufige Zuweisung des Schulplatzes?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Die Reihung erfolgt auf Grundlage der Schulnachricht nach Maßgabe der Leistung und des Platzangebotes. Der Anmeldezeitpunkt innerhalb der Anmeldefrist hat keinen </a:t>
            </a:r>
            <a:r>
              <a:rPr lang="de-AT" altLang="de-DE" sz="1600" b="0" dirty="0" smtClean="0"/>
              <a:t>Einfluss auf die Reihung.</a:t>
            </a:r>
            <a:endParaRPr lang="de-DE" altLang="de-DE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29002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503548" y="1052736"/>
            <a:ext cx="8086725" cy="54371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AutoNum type="arabicPeriod" startAt="6"/>
            </a:pPr>
            <a:r>
              <a:rPr lang="de-DE" altLang="de-DE" sz="1600" b="1" dirty="0" smtClean="0"/>
              <a:t>Wann erfolgt die Information über die vorläufige Schulplatzzuweisung?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Die Information erfolgt bis </a:t>
            </a:r>
            <a:r>
              <a:rPr lang="de-DE" altLang="de-DE" sz="1600" dirty="0" smtClean="0">
                <a:solidFill>
                  <a:srgbClr val="FF0000"/>
                </a:solidFill>
              </a:rPr>
              <a:t>04. April 2022.</a:t>
            </a:r>
          </a:p>
          <a:p>
            <a:pPr marL="381000" indent="-381000" fontAlgn="auto">
              <a:spcAft>
                <a:spcPts val="0"/>
              </a:spcAft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Wenn Ihnen kein Schulplatz vorläufig zugewiesen werden konnte, haben Sie </a:t>
            </a:r>
            <a:r>
              <a:rPr lang="de-DE" altLang="de-DE" sz="1600" b="1" dirty="0" smtClean="0"/>
              <a:t>ab Anfang </a:t>
            </a:r>
            <a:r>
              <a:rPr lang="de-DE" altLang="de-DE" sz="1600" b="1" dirty="0" smtClean="0">
                <a:solidFill>
                  <a:srgbClr val="FF0000"/>
                </a:solidFill>
              </a:rPr>
              <a:t>April</a:t>
            </a:r>
            <a:r>
              <a:rPr lang="de-DE" altLang="de-DE" sz="1600" b="0" dirty="0" smtClean="0"/>
              <a:t> die Möglichkeit, sich auf der </a:t>
            </a:r>
            <a:r>
              <a:rPr lang="de-DE" altLang="de-DE" sz="1600" b="1" dirty="0" smtClean="0"/>
              <a:t>Homepage der Bildungsdirektion für Kärnten</a:t>
            </a:r>
            <a:r>
              <a:rPr lang="de-DE" altLang="de-DE" sz="1600" b="0" dirty="0" smtClean="0"/>
              <a:t> darüber zu informieren, an welchen Schulen noch Schulplätze verfügbar sind.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Der Antrag auf </a:t>
            </a:r>
            <a:r>
              <a:rPr lang="de-DE" altLang="de-DE" sz="1600" b="1" dirty="0" smtClean="0"/>
              <a:t>Aufnahme</a:t>
            </a:r>
            <a:r>
              <a:rPr lang="de-DE" altLang="de-DE" sz="1600" b="0" dirty="0" smtClean="0"/>
              <a:t> kann </a:t>
            </a:r>
            <a:r>
              <a:rPr lang="de-DE" altLang="de-DE" sz="1600" b="1" dirty="0" smtClean="0">
                <a:solidFill>
                  <a:srgbClr val="FF0000"/>
                </a:solidFill>
              </a:rPr>
              <a:t>bis </a:t>
            </a:r>
            <a:r>
              <a:rPr lang="de-DE" altLang="de-DE" sz="1600" dirty="0" smtClean="0">
                <a:solidFill>
                  <a:srgbClr val="FF0000"/>
                </a:solidFill>
              </a:rPr>
              <a:t>30</a:t>
            </a:r>
            <a:r>
              <a:rPr lang="de-DE" altLang="de-DE" sz="1600" b="1" dirty="0" smtClean="0">
                <a:solidFill>
                  <a:srgbClr val="FF0000"/>
                </a:solidFill>
              </a:rPr>
              <a:t>. April 2022 </a:t>
            </a:r>
            <a:r>
              <a:rPr lang="de-DE" altLang="de-DE" sz="1600" b="0" dirty="0" smtClean="0">
                <a:solidFill>
                  <a:srgbClr val="FF0000"/>
                </a:solidFill>
              </a:rPr>
              <a:t> </a:t>
            </a:r>
            <a:r>
              <a:rPr lang="de-DE" altLang="de-DE" sz="1600" b="0" dirty="0" smtClean="0"/>
              <a:t>bei einer Schule, an der noch freie Schulplätze vorhanden sind, gestellt werden. Das Original der Schulnachricht ist an dieser Schule abzugeben. 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b="0" dirty="0"/>
              <a:t> </a:t>
            </a:r>
            <a:r>
              <a:rPr lang="de-DE" altLang="de-DE" sz="1600" b="0" dirty="0" smtClean="0"/>
              <a:t>        Die </a:t>
            </a:r>
            <a:r>
              <a:rPr lang="de-DE" altLang="de-DE" sz="1600" b="0" dirty="0"/>
              <a:t>vorläufige Schulplatzzuweisung durch diese Schule erfolgt </a:t>
            </a:r>
            <a:r>
              <a:rPr lang="de-DE" altLang="de-DE" sz="1600" dirty="0">
                <a:solidFill>
                  <a:srgbClr val="FF0000"/>
                </a:solidFill>
              </a:rPr>
              <a:t>bis </a:t>
            </a:r>
            <a:r>
              <a:rPr lang="de-DE" altLang="de-DE" sz="1600" dirty="0" smtClean="0">
                <a:solidFill>
                  <a:srgbClr val="FF0000"/>
                </a:solidFill>
              </a:rPr>
              <a:t>15. </a:t>
            </a:r>
            <a:r>
              <a:rPr lang="de-DE" altLang="de-DE" sz="1600" dirty="0">
                <a:solidFill>
                  <a:srgbClr val="FF0000"/>
                </a:solidFill>
              </a:rPr>
              <a:t>Mai </a:t>
            </a:r>
            <a:r>
              <a:rPr lang="de-DE" altLang="de-DE" sz="1600" dirty="0" smtClean="0">
                <a:solidFill>
                  <a:srgbClr val="FF0000"/>
                </a:solidFill>
              </a:rPr>
              <a:t>2022.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Aufnahmebewerber/innen, denen auch in der 2. Aufnahmerunde kein Schulplatz vorläufig zugewiesen werden konnte, werden der Bildungsdirektion für Kärnten gemeldet, der sich im Einvernehmen mit  Ihnen um einen geeigneten Schulplatz bemühen wird.</a:t>
            </a:r>
          </a:p>
        </p:txBody>
      </p:sp>
    </p:spTree>
    <p:extLst>
      <p:ext uri="{BB962C8B-B14F-4D97-AF65-F5344CB8AC3E}">
        <p14:creationId xmlns:p14="http://schemas.microsoft.com/office/powerpoint/2010/main" val="28473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91580" y="1088740"/>
            <a:ext cx="7740650" cy="51847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400" b="0" dirty="0" smtClean="0"/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4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7"/>
              <a:defRPr/>
            </a:pPr>
            <a:r>
              <a:rPr lang="de-DE" sz="1600" b="1" dirty="0" smtClean="0"/>
              <a:t>Wann erfolgt die endgültige Aufnahme?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1" dirty="0" smtClean="0"/>
          </a:p>
          <a:p>
            <a:pPr marL="381000" indent="-381000" fontAlgn="auto">
              <a:spcAft>
                <a:spcPts val="0"/>
              </a:spcAft>
              <a:defRPr/>
            </a:pPr>
            <a:r>
              <a:rPr lang="de-DE" sz="1600" b="0" dirty="0" smtClean="0"/>
              <a:t>Die definitive Aufnahme erfolgt nach der Abgabe des Jahreszeugnisses, bei Erfüllung der Aufnahmsvoraussetzungen.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8"/>
              <a:defRPr/>
            </a:pPr>
            <a:r>
              <a:rPr lang="de-DE" sz="1600" b="1" dirty="0" smtClean="0"/>
              <a:t>Wann erfolgen allfällige Eignungsprüfungen?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1" dirty="0" smtClean="0"/>
          </a:p>
          <a:p>
            <a:pPr marL="381000" indent="-381000" fontAlgn="auto">
              <a:spcAft>
                <a:spcPts val="0"/>
              </a:spcAft>
              <a:defRPr/>
            </a:pPr>
            <a:r>
              <a:rPr lang="de-AT" sz="1600" b="0" dirty="0" smtClean="0"/>
              <a:t>In der Woche vom</a:t>
            </a:r>
            <a:r>
              <a:rPr lang="de-AT" sz="1600" b="0" dirty="0" smtClean="0">
                <a:solidFill>
                  <a:srgbClr val="FF0000"/>
                </a:solidFill>
              </a:rPr>
              <a:t> </a:t>
            </a:r>
            <a:r>
              <a:rPr lang="de-AT" sz="1600" dirty="0" smtClean="0">
                <a:solidFill>
                  <a:srgbClr val="FF0000"/>
                </a:solidFill>
              </a:rPr>
              <a:t>28. Februar </a:t>
            </a:r>
            <a:r>
              <a:rPr lang="de-AT" sz="1600" b="0" dirty="0" smtClean="0">
                <a:solidFill>
                  <a:srgbClr val="FF0000"/>
                </a:solidFill>
              </a:rPr>
              <a:t>bis einschließlich </a:t>
            </a:r>
            <a:r>
              <a:rPr lang="de-AT" sz="1600" dirty="0">
                <a:solidFill>
                  <a:srgbClr val="FF0000"/>
                </a:solidFill>
              </a:rPr>
              <a:t>4</a:t>
            </a:r>
            <a:r>
              <a:rPr lang="de-AT" sz="1600" b="1" dirty="0" smtClean="0">
                <a:solidFill>
                  <a:srgbClr val="FF0000"/>
                </a:solidFill>
              </a:rPr>
              <a:t>. März 2022</a:t>
            </a:r>
            <a:r>
              <a:rPr lang="de-AT" sz="1600" b="0" dirty="0" smtClean="0"/>
              <a:t>. Der genaue Termin wird  von der jeweiligen Schulleitung festgelegt.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AT" sz="1600" b="0" dirty="0" smtClean="0"/>
          </a:p>
          <a:p>
            <a:pPr marL="381000" indent="-381000" fontAlgn="auto">
              <a:spcAft>
                <a:spcPts val="0"/>
              </a:spcAft>
              <a:defRPr/>
            </a:pPr>
            <a:endParaRPr lang="de-DE" sz="1600" b="1" dirty="0" smtClean="0"/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de-DE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40445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394</Words>
  <Application>Microsoft Office PowerPoint</Application>
  <PresentationFormat>Bildschirmpräsentation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Corbel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Ebner-Dolgar Lisa-Marie</cp:lastModifiedBy>
  <cp:revision>683</cp:revision>
  <cp:lastPrinted>2018-01-29T09:02:50Z</cp:lastPrinted>
  <dcterms:created xsi:type="dcterms:W3CDTF">2006-01-23T07:17:13Z</dcterms:created>
  <dcterms:modified xsi:type="dcterms:W3CDTF">2022-01-27T15:04:02Z</dcterms:modified>
</cp:coreProperties>
</file>