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3" r:id="rId2"/>
  </p:sldMasterIdLst>
  <p:notesMasterIdLst>
    <p:notesMasterId r:id="rId9"/>
  </p:notesMasterIdLst>
  <p:handoutMasterIdLst>
    <p:handoutMasterId r:id="rId10"/>
  </p:handoutMasterIdLst>
  <p:sldIdLst>
    <p:sldId id="510" r:id="rId3"/>
    <p:sldId id="509" r:id="rId4"/>
    <p:sldId id="508" r:id="rId5"/>
    <p:sldId id="511" r:id="rId6"/>
    <p:sldId id="514" r:id="rId7"/>
    <p:sldId id="516" r:id="rId8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057D77"/>
    <a:srgbClr val="9F9F9F"/>
    <a:srgbClr val="F3AE00"/>
    <a:srgbClr val="007D81"/>
    <a:srgbClr val="CC33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3" autoAdjust="0"/>
    <p:restoredTop sz="94639" autoAdjust="0"/>
  </p:normalViewPr>
  <p:slideViewPr>
    <p:cSldViewPr>
      <p:cViewPr varScale="1">
        <p:scale>
          <a:sx n="64" d="100"/>
          <a:sy n="64" d="100"/>
        </p:scale>
        <p:origin x="69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142" y="-108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041F2CF2-397C-4532-9DDC-D09B1477166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18780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349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3491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49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349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349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48C9443D-11B9-485E-9DAC-9FBCE340A52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80900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01.02.2021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6696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01.02.2021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09712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01.02.2021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153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BKA-2018\BKA2018-Brief\REPUBLIK-AT-DOKUMENTVORLAGEN\POTX\HG_Powerpoint_4zu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/>
        </p:nvSpPr>
        <p:spPr bwMode="auto">
          <a:xfrm>
            <a:off x="6651625" y="230188"/>
            <a:ext cx="22002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de-AT" altLang="de-DE" sz="1200" smtClean="0">
                <a:solidFill>
                  <a:schemeClr val="tx2"/>
                </a:solidFill>
              </a:rPr>
              <a:t>bildung-ktn.gv.at</a:t>
            </a:r>
          </a:p>
        </p:txBody>
      </p:sp>
      <p:pic>
        <p:nvPicPr>
          <p:cNvPr id="8" name="Grafik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107950"/>
            <a:ext cx="281146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999" y="1270000"/>
            <a:ext cx="7978526" cy="1054449"/>
          </a:xfrm>
        </p:spPr>
        <p:txBody>
          <a:bodyPr anchor="b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414799"/>
            <a:ext cx="7978526" cy="1853851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5588000"/>
            <a:ext cx="3422650" cy="554038"/>
          </a:xfrm>
        </p:spPr>
        <p:txBody>
          <a:bodyPr anchor="b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524492145"/>
      </p:ext>
    </p:extLst>
  </p:cSld>
  <p:clrMapOvr>
    <a:masterClrMapping/>
  </p:clrMapOvr>
  <p:transition advClick="0" advTm="40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0" y="2077200"/>
            <a:ext cx="7978775" cy="392271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7704138" y="6386513"/>
            <a:ext cx="814387" cy="2667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3519F-8FE6-43DB-B939-26E254DF46AB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05773813"/>
      </p:ext>
    </p:extLst>
  </p:cSld>
  <p:clrMapOvr>
    <a:masterClrMapping/>
  </p:clrMapOvr>
  <p:transition advClick="0" advTm="40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1316047"/>
            <a:ext cx="7978525" cy="82945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5647"/>
            <a:ext cx="7978775" cy="4066391"/>
          </a:xfrm>
        </p:spPr>
        <p:txBody>
          <a:bodyPr rtlCol="0">
            <a:noAutofit/>
          </a:bodyPr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Fußzeilenplatzhalter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382FE-0517-42B5-9064-68A15DDA3FEC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09510330"/>
      </p:ext>
    </p:extLst>
  </p:cSld>
  <p:clrMapOvr>
    <a:masterClrMapping/>
  </p:clrMapOvr>
  <p:transition advClick="0" advTm="40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7200"/>
            <a:ext cx="3813175" cy="4064838"/>
          </a:xfrm>
        </p:spPr>
        <p:txBody>
          <a:bodyPr rtlCol="0">
            <a:noAutofit/>
          </a:bodyPr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2077200"/>
            <a:ext cx="3812400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E941E-6B84-4134-9A25-EF812451E4E4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96792761"/>
      </p:ext>
    </p:extLst>
  </p:cSld>
  <p:clrMapOvr>
    <a:masterClrMapping/>
  </p:clrMapOvr>
  <p:transition advClick="0" advTm="40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2077200"/>
            <a:ext cx="3838575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0" y="2077200"/>
            <a:ext cx="3838575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5" name="Fußzeilenplatzhalt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6" name="Foliennummernplatzhalter 1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D79E2-66DB-4350-BC03-A14D8B44CEC6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82933372"/>
      </p:ext>
    </p:extLst>
  </p:cSld>
  <p:clrMapOvr>
    <a:masterClrMapping/>
  </p:clrMapOvr>
  <p:transition advClick="0" advTm="40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0" y="2077200"/>
            <a:ext cx="7978775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D88F7-FF26-41BA-9D2B-D1BB990A35F1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36918549"/>
      </p:ext>
    </p:extLst>
  </p:cSld>
  <p:clrMapOvr>
    <a:masterClrMapping/>
  </p:clrMapOvr>
  <p:transition advClick="0" advTm="40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999" y="1266450"/>
            <a:ext cx="5389200" cy="1117613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4857750"/>
            <a:ext cx="3423600" cy="1284288"/>
          </a:xfrm>
        </p:spPr>
        <p:txBody>
          <a:bodyPr anchor="b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517144041"/>
      </p:ext>
    </p:extLst>
  </p:cSld>
  <p:clrMapOvr>
    <a:masterClrMapping/>
  </p:clrMapOvr>
  <p:transition advClick="0" advTm="40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01.02.2021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73523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01.02.2021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7306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01.02.2021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6039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01.02.2021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32842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01.02.2021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66999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01.02.2021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3296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01.02.2021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7436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01.02.2021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56687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95438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01.02.2021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1362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62980" y="10887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5292" y="1996244"/>
            <a:ext cx="7031124" cy="4133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12747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elplatzhalter 1"/>
          <p:cNvSpPr>
            <a:spLocks noGrp="1"/>
          </p:cNvSpPr>
          <p:nvPr>
            <p:ph type="title"/>
          </p:nvPr>
        </p:nvSpPr>
        <p:spPr bwMode="auto">
          <a:xfrm>
            <a:off x="539750" y="1317625"/>
            <a:ext cx="79787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de-AT" altLang="de-DE" smtClean="0"/>
          </a:p>
        </p:txBody>
      </p:sp>
      <p:sp>
        <p:nvSpPr>
          <p:cNvPr id="102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39750" y="2076450"/>
            <a:ext cx="7978775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 bearbeiten </a:t>
            </a:r>
            <a:br>
              <a:rPr lang="de-DE" altLang="de-DE" smtClean="0"/>
            </a:br>
            <a:r>
              <a:rPr lang="de-DE" altLang="de-DE" smtClean="0"/>
              <a:t>Erste Ebene </a:t>
            </a:r>
          </a:p>
          <a:p>
            <a:pPr lvl="1"/>
            <a:r>
              <a:rPr lang="de-DE" altLang="de-DE" smtClean="0"/>
              <a:t>Zweite Ebene – wie Ebene zuvor</a:t>
            </a:r>
          </a:p>
          <a:p>
            <a:pPr lvl="2"/>
            <a:r>
              <a:rPr lang="de-DE" altLang="de-DE" smtClean="0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39750" y="6386513"/>
            <a:ext cx="6875463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088" y="6386513"/>
            <a:ext cx="960437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63874C8C-7FF3-4940-A0F6-D701270E9100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  <p:sp>
        <p:nvSpPr>
          <p:cNvPr id="1031" name="Textfeld 9"/>
          <p:cNvSpPr txBox="1">
            <a:spLocks noChangeArrowheads="1"/>
          </p:cNvSpPr>
          <p:nvPr/>
        </p:nvSpPr>
        <p:spPr bwMode="auto">
          <a:xfrm>
            <a:off x="6651625" y="230188"/>
            <a:ext cx="22002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de-AT" altLang="de-DE" sz="1200" smtClean="0">
                <a:solidFill>
                  <a:schemeClr val="tx2"/>
                </a:solidFill>
              </a:rPr>
              <a:t>bildung-ktn.gv.at</a:t>
            </a:r>
          </a:p>
        </p:txBody>
      </p:sp>
      <p:pic>
        <p:nvPicPr>
          <p:cNvPr id="1032" name="Grafik 1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107950"/>
            <a:ext cx="281146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7761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</p:sldLayoutIdLst>
  <p:transition advClick="0" advTm="40000"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9pPr>
    </p:titleStyle>
    <p:bodyStyle>
      <a:lvl1pPr marL="250825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rgbClr val="0F1B20"/>
          </a:solidFill>
          <a:latin typeface="+mn-lt"/>
          <a:ea typeface="+mn-ea"/>
          <a:cs typeface="+mn-cs"/>
        </a:defRPr>
      </a:lvl1pPr>
      <a:lvl2pPr marL="503238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Font typeface="Corbel" panose="020B0503020204020204" pitchFamily="34" charset="0"/>
        <a:buChar char="−"/>
        <a:defRPr kern="1200">
          <a:solidFill>
            <a:srgbClr val="0F1B20"/>
          </a:solidFill>
          <a:latin typeface="+mn-lt"/>
          <a:ea typeface="+mn-ea"/>
          <a:cs typeface="+mn-cs"/>
        </a:defRPr>
      </a:lvl2pPr>
      <a:lvl3pPr marL="755650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rgbClr val="0F1B2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–"/>
        <a:defRPr kern="1200">
          <a:solidFill>
            <a:srgbClr val="0F1B2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4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»"/>
        <a:defRPr kern="1200">
          <a:solidFill>
            <a:srgbClr val="0F1B2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sr-ktn.gv.at/" TargetMode="Externa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sr-ktn.gv.at/" TargetMode="Externa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971550" y="1493838"/>
            <a:ext cx="817245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de-DE" altLang="de-DE" sz="2000" b="1" dirty="0" smtClean="0"/>
              <a:t>Aufnahme an weiterführenden Schulen</a:t>
            </a:r>
            <a:r>
              <a:rPr lang="de-DE" altLang="de-DE" sz="2400" b="0" dirty="0" smtClean="0"/>
              <a:t> </a:t>
            </a:r>
            <a:br>
              <a:rPr lang="de-DE" altLang="de-DE" sz="2400" b="0" dirty="0" smtClean="0"/>
            </a:br>
            <a:r>
              <a:rPr lang="de-DE" altLang="de-DE" sz="2000" b="1" dirty="0" smtClean="0"/>
              <a:t>2021/22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843213" y="3798888"/>
            <a:ext cx="462121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9pPr>
          </a:lstStyle>
          <a:p>
            <a:pPr eaLnBrk="1" hangingPunct="1"/>
            <a:r>
              <a:rPr lang="de-DE" altLang="de-DE" sz="1700" dirty="0">
                <a:solidFill>
                  <a:srgbClr val="FF0000"/>
                </a:solidFill>
                <a:latin typeface="Century Gothic" pitchFamily="34" charset="0"/>
              </a:rPr>
              <a:t>Nach der Polytechnischen Schule</a:t>
            </a:r>
          </a:p>
        </p:txBody>
      </p:sp>
      <p:sp>
        <p:nvSpPr>
          <p:cNvPr id="2" name="Rechteck 1"/>
          <p:cNvSpPr/>
          <p:nvPr/>
        </p:nvSpPr>
        <p:spPr>
          <a:xfrm>
            <a:off x="1151620" y="4726999"/>
            <a:ext cx="73808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fontAlgn="auto">
              <a:spcAft>
                <a:spcPts val="0"/>
              </a:spcAft>
              <a:buNone/>
            </a:pPr>
            <a:r>
              <a:rPr lang="de-DE" altLang="de-DE" sz="1600" u="sng" dirty="0"/>
              <a:t>Aufgrund der Corona-Pandemie erfolgt auch die Anmeldung an Schulen unter Beachtung der geltenden </a:t>
            </a:r>
            <a:r>
              <a:rPr lang="de-DE" altLang="de-DE" sz="1600" u="sng" dirty="0" smtClean="0"/>
              <a:t>Hygienevorschriften. </a:t>
            </a:r>
            <a:r>
              <a:rPr lang="de-DE" altLang="de-DE" sz="1600" u="sng" dirty="0"/>
              <a:t>Bei Fragen wenden Sie sich bitte vorab telefonisch an die Schulleitung.</a:t>
            </a:r>
          </a:p>
        </p:txBody>
      </p:sp>
    </p:spTree>
    <p:extLst>
      <p:ext uri="{BB962C8B-B14F-4D97-AF65-F5344CB8AC3E}">
        <p14:creationId xmlns:p14="http://schemas.microsoft.com/office/powerpoint/2010/main" val="1704121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381931" y="981075"/>
            <a:ext cx="812165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sz="2000" b="1" dirty="0" smtClean="0"/>
              <a:t>Die richtige Entscheidung für Ihr Kind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367644" y="2276475"/>
            <a:ext cx="8135937" cy="417671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58775" algn="l"/>
              </a:tabLst>
            </a:pPr>
            <a:r>
              <a:rPr lang="de-DE" altLang="de-DE" sz="1600" b="0" dirty="0" smtClean="0"/>
              <a:t>Bedenken Sie bei Ihrer Entscheidung zur Schullaufbahn Ihres Sohnes/Ihrer Tochter: </a:t>
            </a:r>
          </a:p>
          <a:p>
            <a:pPr marL="358775" indent="-358775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58775" algn="l"/>
              </a:tabLst>
            </a:pPr>
            <a:endParaRPr lang="de-DE" altLang="de-DE" sz="1600" b="0" dirty="0" smtClean="0"/>
          </a:p>
          <a:p>
            <a:pPr marL="358775" indent="-358775" fontAlgn="auto">
              <a:lnSpc>
                <a:spcPct val="130000"/>
              </a:lnSpc>
              <a:spcAft>
                <a:spcPts val="0"/>
              </a:spcAft>
              <a:tabLst>
                <a:tab pos="358775" algn="l"/>
              </a:tabLst>
            </a:pPr>
            <a:r>
              <a:rPr lang="de-DE" altLang="de-DE" sz="1600" b="0" dirty="0" smtClean="0"/>
              <a:t> </a:t>
            </a:r>
            <a:r>
              <a:rPr lang="de-DE" altLang="de-DE" sz="1600" b="1" dirty="0" smtClean="0"/>
              <a:t>Welche Interessen</a:t>
            </a:r>
            <a:r>
              <a:rPr lang="de-DE" altLang="de-DE" sz="1600" b="0" dirty="0" smtClean="0"/>
              <a:t> hat mein Sohn/meine Tochter?</a:t>
            </a:r>
          </a:p>
          <a:p>
            <a:pPr marL="358775" indent="-358775" fontAlgn="auto">
              <a:spcAft>
                <a:spcPts val="0"/>
              </a:spcAft>
              <a:buFontTx/>
              <a:buNone/>
              <a:tabLst>
                <a:tab pos="358775" algn="l"/>
              </a:tabLst>
            </a:pPr>
            <a:endParaRPr lang="de-DE" altLang="de-DE" sz="1400" b="0" dirty="0" smtClean="0"/>
          </a:p>
        </p:txBody>
      </p:sp>
    </p:spTree>
    <p:extLst>
      <p:ext uri="{BB962C8B-B14F-4D97-AF65-F5344CB8AC3E}">
        <p14:creationId xmlns:p14="http://schemas.microsoft.com/office/powerpoint/2010/main" val="2208819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39552" y="944563"/>
            <a:ext cx="8135937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sz="2000" b="1" smtClean="0"/>
              <a:t>Welche Ausbildungswege stehen nach der 9. Schulstufe offen?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39552" y="1844675"/>
            <a:ext cx="8135937" cy="45005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Aft>
                <a:spcPts val="0"/>
              </a:spcAft>
            </a:pPr>
            <a:r>
              <a:rPr lang="de-DE" altLang="de-DE" sz="1400" b="1" dirty="0" smtClean="0"/>
              <a:t>Lehre + Berufsschule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</a:pPr>
            <a:r>
              <a:rPr lang="de-AT" altLang="de-DE" sz="1400" b="1" dirty="0" smtClean="0"/>
              <a:t>A</a:t>
            </a:r>
            <a:r>
              <a:rPr lang="de-AT" altLang="de-DE" sz="1400" b="0" dirty="0" smtClean="0"/>
              <a:t>llgemein bildende </a:t>
            </a:r>
            <a:r>
              <a:rPr lang="de-AT" altLang="de-DE" sz="1400" b="1" dirty="0" smtClean="0"/>
              <a:t>H</a:t>
            </a:r>
            <a:r>
              <a:rPr lang="de-AT" altLang="de-DE" sz="1400" b="0" dirty="0" smtClean="0"/>
              <a:t>öhere </a:t>
            </a:r>
            <a:r>
              <a:rPr lang="de-AT" altLang="de-DE" sz="1400" b="1" dirty="0" smtClean="0"/>
              <a:t>S</a:t>
            </a:r>
            <a:r>
              <a:rPr lang="de-AT" altLang="de-DE" sz="1400" b="0" dirty="0" smtClean="0"/>
              <a:t>chule </a:t>
            </a:r>
            <a:r>
              <a:rPr lang="de-AT" altLang="de-DE" sz="1400" b="1" dirty="0" smtClean="0"/>
              <a:t>(AHS) 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</a:pPr>
            <a:r>
              <a:rPr lang="de-AT" altLang="de-DE" sz="1400" b="0" dirty="0" smtClean="0"/>
              <a:t>	Gymnasium, Realgymnasium, 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</a:pPr>
            <a:r>
              <a:rPr lang="de-AT" altLang="de-DE" sz="1400" b="0" dirty="0" smtClean="0"/>
              <a:t>	Oberstufenrealgymnasium 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</a:pPr>
            <a:r>
              <a:rPr lang="de-DE" altLang="de-DE" sz="1400" b="0" dirty="0" smtClean="0"/>
              <a:t>Bildungsanstalt für Elementarpädagogik </a:t>
            </a:r>
            <a:endParaRPr lang="de-AT" altLang="de-DE" sz="1400" b="0" dirty="0" smtClean="0"/>
          </a:p>
          <a:p>
            <a:pPr fontAlgn="auto">
              <a:lnSpc>
                <a:spcPct val="130000"/>
              </a:lnSpc>
              <a:spcAft>
                <a:spcPts val="0"/>
              </a:spcAft>
            </a:pPr>
            <a:r>
              <a:rPr lang="de-AT" altLang="de-DE" sz="1400" b="1" dirty="0" smtClean="0"/>
              <a:t>B</a:t>
            </a:r>
            <a:r>
              <a:rPr lang="de-AT" altLang="de-DE" sz="1400" b="0" dirty="0" smtClean="0"/>
              <a:t>erufsbildende </a:t>
            </a:r>
            <a:r>
              <a:rPr lang="de-AT" altLang="de-DE" sz="1400" b="1" dirty="0" smtClean="0"/>
              <a:t>M</a:t>
            </a:r>
            <a:r>
              <a:rPr lang="de-AT" altLang="de-DE" sz="1400" b="0" dirty="0" smtClean="0"/>
              <a:t>ittlere </a:t>
            </a:r>
            <a:r>
              <a:rPr lang="de-AT" altLang="de-DE" sz="1400" b="1" dirty="0" smtClean="0"/>
              <a:t>S</a:t>
            </a:r>
            <a:r>
              <a:rPr lang="de-AT" altLang="de-DE" sz="1400" b="0" dirty="0" smtClean="0"/>
              <a:t>chule </a:t>
            </a:r>
            <a:r>
              <a:rPr lang="de-AT" altLang="de-DE" sz="1400" b="1" dirty="0" smtClean="0"/>
              <a:t>(BMS)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</a:pPr>
            <a:r>
              <a:rPr lang="de-AT" altLang="de-DE" sz="1400" b="0" dirty="0" smtClean="0"/>
              <a:t>	Handelsschule, Wirtschaftliche Fachschule, </a:t>
            </a:r>
            <a:r>
              <a:rPr lang="de-DE" altLang="de-DE" sz="1400" b="0" dirty="0" smtClean="0"/>
              <a:t>Fachschule für Tourismus, 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</a:pPr>
            <a:r>
              <a:rPr lang="de-DE" altLang="de-DE" sz="1400" b="0" dirty="0" smtClean="0"/>
              <a:t>	Technische Fachschule etc.</a:t>
            </a:r>
            <a:endParaRPr lang="de-AT" altLang="de-DE" sz="1400" b="0" dirty="0" smtClean="0"/>
          </a:p>
          <a:p>
            <a:pPr fontAlgn="auto">
              <a:lnSpc>
                <a:spcPct val="130000"/>
              </a:lnSpc>
              <a:spcAft>
                <a:spcPts val="0"/>
              </a:spcAft>
            </a:pPr>
            <a:r>
              <a:rPr lang="de-AT" altLang="de-DE" sz="1400" b="1" dirty="0" smtClean="0"/>
              <a:t>B</a:t>
            </a:r>
            <a:r>
              <a:rPr lang="de-AT" altLang="de-DE" sz="1400" b="0" dirty="0" smtClean="0"/>
              <a:t>erufsbildende </a:t>
            </a:r>
            <a:r>
              <a:rPr lang="de-AT" altLang="de-DE" sz="1400" b="1" dirty="0" smtClean="0"/>
              <a:t>H</a:t>
            </a:r>
            <a:r>
              <a:rPr lang="de-AT" altLang="de-DE" sz="1400" b="0" dirty="0" smtClean="0"/>
              <a:t>öhere </a:t>
            </a:r>
            <a:r>
              <a:rPr lang="de-AT" altLang="de-DE" sz="1400" b="1" dirty="0" smtClean="0"/>
              <a:t>S</a:t>
            </a:r>
            <a:r>
              <a:rPr lang="de-AT" altLang="de-DE" sz="1400" b="0" dirty="0" smtClean="0"/>
              <a:t>chule </a:t>
            </a:r>
            <a:r>
              <a:rPr lang="de-AT" altLang="de-DE" sz="1400" b="1" dirty="0" smtClean="0"/>
              <a:t>(BHS)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</a:pPr>
            <a:r>
              <a:rPr lang="de-AT" altLang="de-DE" sz="1400" b="1" dirty="0" smtClean="0"/>
              <a:t>	</a:t>
            </a:r>
            <a:r>
              <a:rPr lang="de-AT" altLang="de-DE" sz="1400" b="0" dirty="0" smtClean="0"/>
              <a:t>Handelsakademie, </a:t>
            </a:r>
            <a:r>
              <a:rPr lang="de-DE" altLang="de-DE" sz="1400" b="0" dirty="0" smtClean="0"/>
              <a:t>Höhere technische Lehranstalt,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</a:pPr>
            <a:r>
              <a:rPr lang="de-DE" altLang="de-DE" sz="1400" b="0" dirty="0" smtClean="0"/>
              <a:t>	Höhere Lehranstalt für wirtschaftliche Berufe,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</a:pPr>
            <a:r>
              <a:rPr lang="de-DE" altLang="de-DE" sz="1400" b="0" dirty="0" smtClean="0"/>
              <a:t>	Höhere Lehranstalt für Tourismus etc.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</a:pPr>
            <a:r>
              <a:rPr lang="de-DE" altLang="de-DE" sz="1400" b="1" dirty="0" smtClean="0"/>
              <a:t>Hinweis: </a:t>
            </a:r>
            <a:r>
              <a:rPr lang="de-DE" altLang="de-DE" sz="1400" b="0" dirty="0" smtClean="0"/>
              <a:t>Weitere Informationen über einzelne Schulen finden sie auf der Homepage der Bildungsdirektion für Kärnten unter </a:t>
            </a:r>
            <a:r>
              <a:rPr lang="de-DE" altLang="de-DE" sz="1400" b="0" dirty="0" smtClean="0">
                <a:hlinkClick r:id="rId2"/>
              </a:rPr>
              <a:t>www.bildung-ktn.gv.at</a:t>
            </a:r>
            <a:r>
              <a:rPr lang="de-DE" altLang="de-DE" sz="1400" b="0" dirty="0" smtClean="0"/>
              <a:t> unter dem Menüpunkt „Schulen für Kärnten“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</a:pPr>
            <a:endParaRPr lang="de-DE" altLang="de-DE" sz="1400" b="0" dirty="0" smtClean="0"/>
          </a:p>
        </p:txBody>
      </p:sp>
    </p:spTree>
    <p:extLst>
      <p:ext uri="{BB962C8B-B14F-4D97-AF65-F5344CB8AC3E}">
        <p14:creationId xmlns:p14="http://schemas.microsoft.com/office/powerpoint/2010/main" val="2867792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201567"/>
            <a:ext cx="8135937" cy="1143000"/>
          </a:xfrm>
        </p:spPr>
        <p:txBody>
          <a:bodyPr/>
          <a:lstStyle/>
          <a:p>
            <a:pPr eaLnBrk="1" hangingPunct="1"/>
            <a:r>
              <a:rPr lang="de-DE" altLang="de-DE" sz="2000" b="1" dirty="0" smtClean="0"/>
              <a:t>Anmeldung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53839" y="2452517"/>
            <a:ext cx="8121650" cy="3203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de-DE" altLang="de-DE" sz="1600" b="0" dirty="0" smtClean="0"/>
              <a:t>Alle Schüler/innen, die eine weiterführende Schule </a:t>
            </a:r>
          </a:p>
          <a:p>
            <a:pPr fontAlgn="auto">
              <a:spcAft>
                <a:spcPts val="0"/>
              </a:spcAft>
              <a:buFontTx/>
              <a:buNone/>
            </a:pPr>
            <a:r>
              <a:rPr lang="de-DE" altLang="de-DE" sz="1600" b="0" dirty="0" smtClean="0"/>
              <a:t>	(AHS, BMS, BHS) besuchen wollen, müssen sich anmelden.</a:t>
            </a:r>
          </a:p>
          <a:p>
            <a:pPr fontAlgn="auto">
              <a:spcAft>
                <a:spcPts val="0"/>
              </a:spcAft>
              <a:buFontTx/>
              <a:buNone/>
            </a:pPr>
            <a:endParaRPr lang="de-DE" altLang="de-DE" sz="1600" b="0" dirty="0" smtClean="0"/>
          </a:p>
          <a:p>
            <a:pPr fontAlgn="auto">
              <a:spcAft>
                <a:spcPts val="0"/>
              </a:spcAft>
            </a:pPr>
            <a:r>
              <a:rPr lang="de-DE" altLang="de-DE" sz="1600" b="0" dirty="0" smtClean="0"/>
              <a:t>Anmeldefrist:</a:t>
            </a:r>
          </a:p>
          <a:p>
            <a:pPr lvl="1" fontAlgn="auto">
              <a:spcAft>
                <a:spcPts val="0"/>
              </a:spcAft>
              <a:buFontTx/>
              <a:buNone/>
            </a:pPr>
            <a:r>
              <a:rPr lang="de-DE" altLang="de-DE" sz="1600" b="1" dirty="0" smtClean="0"/>
              <a:t>ab Freitag, </a:t>
            </a:r>
            <a:r>
              <a:rPr lang="de-DE" altLang="de-DE" sz="1600" dirty="0"/>
              <a:t>5</a:t>
            </a:r>
            <a:r>
              <a:rPr lang="de-DE" altLang="de-DE" sz="1600" b="1" dirty="0" smtClean="0"/>
              <a:t>. Februar 2021</a:t>
            </a:r>
          </a:p>
          <a:p>
            <a:pPr lvl="1" fontAlgn="auto">
              <a:spcAft>
                <a:spcPts val="0"/>
              </a:spcAft>
              <a:buFontTx/>
              <a:buNone/>
            </a:pPr>
            <a:r>
              <a:rPr lang="de-DE" altLang="de-DE" sz="1600" b="1" dirty="0" smtClean="0"/>
              <a:t>bis Freitag, </a:t>
            </a:r>
            <a:r>
              <a:rPr lang="de-DE" altLang="de-DE" sz="1600" dirty="0" smtClean="0"/>
              <a:t>26</a:t>
            </a:r>
            <a:r>
              <a:rPr lang="de-DE" altLang="de-DE" sz="1600" b="1" dirty="0" smtClean="0"/>
              <a:t>. </a:t>
            </a:r>
            <a:r>
              <a:rPr lang="de-DE" altLang="de-DE" sz="1600" dirty="0" smtClean="0"/>
              <a:t>Februar</a:t>
            </a:r>
            <a:r>
              <a:rPr lang="de-DE" altLang="de-DE" sz="1600" b="1" dirty="0" smtClean="0"/>
              <a:t> 2021</a:t>
            </a:r>
          </a:p>
          <a:p>
            <a:pPr lvl="1" fontAlgn="auto">
              <a:spcAft>
                <a:spcPts val="0"/>
              </a:spcAft>
              <a:buFontTx/>
              <a:buNone/>
            </a:pPr>
            <a:endParaRPr lang="de-DE" altLang="de-DE" sz="1600" b="1" dirty="0" smtClean="0"/>
          </a:p>
          <a:p>
            <a:pPr fontAlgn="auto">
              <a:spcAft>
                <a:spcPts val="0"/>
              </a:spcAft>
            </a:pPr>
            <a:r>
              <a:rPr lang="de-DE" altLang="de-DE" sz="1600" b="0" dirty="0" smtClean="0"/>
              <a:t>Bringen Sie das Original der Schulnachricht</a:t>
            </a:r>
            <a:r>
              <a:rPr lang="de-DE" altLang="de-DE" sz="1600" b="0" dirty="0"/>
              <a:t> </a:t>
            </a:r>
            <a:r>
              <a:rPr lang="de-DE" altLang="de-DE" sz="1600" b="0" dirty="0" smtClean="0"/>
              <a:t>mit.</a:t>
            </a:r>
          </a:p>
          <a:p>
            <a:pPr fontAlgn="auto">
              <a:spcAft>
                <a:spcPts val="0"/>
              </a:spcAft>
              <a:buFontTx/>
              <a:buNone/>
            </a:pPr>
            <a:endParaRPr lang="de-DE" altLang="de-DE" sz="1400" b="0" dirty="0" smtClean="0"/>
          </a:p>
        </p:txBody>
      </p:sp>
    </p:spTree>
    <p:extLst>
      <p:ext uri="{BB962C8B-B14F-4D97-AF65-F5344CB8AC3E}">
        <p14:creationId xmlns:p14="http://schemas.microsoft.com/office/powerpoint/2010/main" val="450502791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592522" y="1106896"/>
            <a:ext cx="8229600" cy="1143000"/>
          </a:xfrm>
        </p:spPr>
        <p:txBody>
          <a:bodyPr/>
          <a:lstStyle/>
          <a:p>
            <a:pPr eaLnBrk="1" hangingPunct="1"/>
            <a:r>
              <a:rPr lang="de-DE" altLang="de-DE" sz="2000" b="1" dirty="0" smtClean="0"/>
              <a:t>Wie werden Sie benachrichtigt?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67544" y="2249896"/>
            <a:ext cx="8101012" cy="42830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542925" algn="l"/>
              </a:tabLst>
            </a:pPr>
            <a:r>
              <a:rPr lang="de-DE" altLang="de-DE" sz="1600" b="1" dirty="0" smtClean="0"/>
              <a:t>Von AHS, BMS und BHS:</a:t>
            </a:r>
          </a:p>
          <a:p>
            <a:pPr marL="179388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542925" algn="l"/>
              </a:tabLst>
            </a:pPr>
            <a:endParaRPr lang="de-DE" altLang="de-DE" sz="1400" b="1" dirty="0" smtClean="0"/>
          </a:p>
          <a:p>
            <a:pPr marL="179388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542925" algn="l"/>
              </a:tabLst>
            </a:pPr>
            <a:r>
              <a:rPr lang="de-DE" altLang="de-DE" sz="1600" b="0" dirty="0" smtClean="0"/>
              <a:t>Sie erhalten bis spätestens </a:t>
            </a:r>
            <a:r>
              <a:rPr lang="de-DE" altLang="de-DE" sz="1600" dirty="0"/>
              <a:t>2</a:t>
            </a:r>
            <a:r>
              <a:rPr lang="de-DE" altLang="de-DE" sz="1600" dirty="0" smtClean="0"/>
              <a:t>. April 2021 </a:t>
            </a:r>
            <a:r>
              <a:rPr lang="de-DE" altLang="de-DE" sz="1600" b="0" dirty="0" smtClean="0"/>
              <a:t>eine schriftliche Nachricht der Erstwunschschule.</a:t>
            </a:r>
          </a:p>
          <a:p>
            <a:pPr marL="179388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542925" algn="l"/>
              </a:tabLst>
            </a:pPr>
            <a:endParaRPr lang="de-DE" altLang="de-DE" sz="1600" b="0" dirty="0" smtClean="0"/>
          </a:p>
          <a:p>
            <a:pPr marL="179388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542925" algn="l"/>
              </a:tabLst>
            </a:pPr>
            <a:r>
              <a:rPr lang="de-AT" altLang="de-DE" sz="1600" b="0" dirty="0" smtClean="0"/>
              <a:t>Wenn Ihnen kein Schulplatz vorläufig zugewiesen werden konnte, haben Sie </a:t>
            </a:r>
            <a:r>
              <a:rPr lang="de-AT" altLang="de-DE" sz="1600" b="1" dirty="0" smtClean="0"/>
              <a:t>ab Anfang April</a:t>
            </a:r>
            <a:r>
              <a:rPr lang="de-AT" altLang="de-DE" sz="1600" b="0" dirty="0" smtClean="0"/>
              <a:t> die Möglichkeit, sich auf der </a:t>
            </a:r>
            <a:r>
              <a:rPr lang="de-AT" altLang="de-DE" sz="1600" b="1" dirty="0" smtClean="0"/>
              <a:t>Homepage der Bildungsdirektion für Kärnten</a:t>
            </a:r>
            <a:r>
              <a:rPr lang="de-AT" altLang="de-DE" sz="1600" b="0" dirty="0" smtClean="0"/>
              <a:t> darüber zu informiert, an welchen Schulen noch Schulplätze verfügbar sind.</a:t>
            </a:r>
          </a:p>
          <a:p>
            <a:pPr marL="179388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542925" algn="l"/>
              </a:tabLst>
            </a:pPr>
            <a:endParaRPr lang="de-AT" altLang="de-DE" sz="1600" b="0" dirty="0" smtClean="0"/>
          </a:p>
          <a:p>
            <a:pPr marL="179388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542925" algn="l"/>
              </a:tabLst>
            </a:pPr>
            <a:r>
              <a:rPr lang="de-AT" altLang="de-DE" sz="1600" b="0" dirty="0" smtClean="0"/>
              <a:t>Der Antrag auf Aufnahme kann bis </a:t>
            </a:r>
            <a:r>
              <a:rPr lang="de-AT" altLang="de-DE" sz="1600" dirty="0" smtClean="0"/>
              <a:t>30</a:t>
            </a:r>
            <a:r>
              <a:rPr lang="de-AT" altLang="de-DE" sz="1600" b="1" dirty="0" smtClean="0"/>
              <a:t>. April 2021 </a:t>
            </a:r>
            <a:r>
              <a:rPr lang="de-AT" altLang="de-DE" sz="1600" b="0" dirty="0" smtClean="0"/>
              <a:t>bei einer Schule, an der noch freie Schulplätze vorhanden sind, gestellt werden. Das Original der Schulnachricht ist an dieser Schule abzugeben. Die vorläufige Schulplatzzuweisung durch diese Schule erfolgt bis </a:t>
            </a:r>
            <a:r>
              <a:rPr lang="de-AT" altLang="de-DE" sz="1600" b="1" dirty="0" smtClean="0"/>
              <a:t>15. Mai 2021</a:t>
            </a:r>
            <a:r>
              <a:rPr lang="de-AT" altLang="de-DE" sz="1600" b="0" dirty="0" smtClean="0"/>
              <a:t>. </a:t>
            </a:r>
          </a:p>
          <a:p>
            <a:pPr marL="179388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542925" algn="l"/>
              </a:tabLst>
            </a:pPr>
            <a:r>
              <a:rPr lang="de-AT" altLang="de-DE" sz="1600" b="0" dirty="0" smtClean="0"/>
              <a:t>Aufnahmebewerber/innen, denen auch in der 2. Aufnahmerunde kein Schulplatz vorläufig zugewiesen werden konnte, werden dem Bildungsdirektion für Kärnten gemeldet, der sich im Einvernehmen mit Ihnen um einen geeigneten Schulplatz bemühen wird.</a:t>
            </a:r>
          </a:p>
          <a:p>
            <a:pPr marL="179388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542925" algn="l"/>
              </a:tabLst>
            </a:pPr>
            <a:endParaRPr lang="de-DE" altLang="de-DE" sz="1400" b="0" dirty="0" smtClean="0"/>
          </a:p>
        </p:txBody>
      </p:sp>
    </p:spTree>
    <p:extLst>
      <p:ext uri="{BB962C8B-B14F-4D97-AF65-F5344CB8AC3E}">
        <p14:creationId xmlns:p14="http://schemas.microsoft.com/office/powerpoint/2010/main" val="1825137504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691680" y="1253341"/>
            <a:ext cx="8135937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sz="2000" b="1" dirty="0" smtClean="0"/>
              <a:t>Wenn Sie Fragen haben	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22176" y="2708920"/>
            <a:ext cx="8229600" cy="26177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600" b="0" dirty="0" smtClean="0"/>
              <a:t>Wenden Sie sich bitte an die Direktion</a:t>
            </a:r>
            <a:br>
              <a:rPr lang="de-DE" altLang="de-DE" sz="1600" b="0" dirty="0" smtClean="0"/>
            </a:br>
            <a:r>
              <a:rPr lang="de-DE" altLang="de-DE" sz="1600" b="0" dirty="0" smtClean="0"/>
              <a:t>oder die Bildungsberatung ihrer Schule bzw. an die Wunschschule</a:t>
            </a:r>
          </a:p>
          <a:p>
            <a:pPr fontAlgn="auto">
              <a:lnSpc>
                <a:spcPct val="140000"/>
              </a:lnSpc>
              <a:spcAft>
                <a:spcPts val="0"/>
              </a:spcAft>
            </a:pPr>
            <a:r>
              <a:rPr lang="de-DE" altLang="de-DE" sz="1600" b="0" dirty="0" smtClean="0"/>
              <a:t>Weitere Informationen finden Sie auf der Website </a:t>
            </a:r>
            <a:r>
              <a:rPr lang="de-DE" altLang="de-DE" sz="1600" b="0" dirty="0" smtClean="0">
                <a:hlinkClick r:id="rId2"/>
              </a:rPr>
              <a:t>www.bildung-ktn.gv.at</a:t>
            </a:r>
            <a:endParaRPr lang="de-DE" altLang="de-DE" sz="1600" b="0" dirty="0" smtClean="0"/>
          </a:p>
          <a:p>
            <a:pPr fontAlgn="auto">
              <a:lnSpc>
                <a:spcPct val="140000"/>
              </a:lnSpc>
              <a:spcAft>
                <a:spcPts val="0"/>
              </a:spcAft>
              <a:buFontTx/>
              <a:buNone/>
            </a:pPr>
            <a:r>
              <a:rPr lang="de-DE" altLang="de-DE" sz="1600" b="0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158118847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epublik-A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BDKTN-4x3.potx" id="{C6C1BFC1-357B-4D1A-B0E3-B255BFBD764E}" vid="{E61C3C89-59A4-4D06-AC59-31D4546E0514}"/>
    </a:ext>
  </a:ext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392</Words>
  <Application>Microsoft Office PowerPoint</Application>
  <PresentationFormat>Bildschirmpräsentation (4:3)</PresentationFormat>
  <Paragraphs>43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3" baseType="lpstr">
      <vt:lpstr>Arial</vt:lpstr>
      <vt:lpstr>Calibri</vt:lpstr>
      <vt:lpstr>Century Gothic</vt:lpstr>
      <vt:lpstr>Corbel</vt:lpstr>
      <vt:lpstr>Trebuchet MS</vt:lpstr>
      <vt:lpstr>Benutzerdefiniertes Design</vt:lpstr>
      <vt:lpstr>Republik-AT-4x3</vt:lpstr>
      <vt:lpstr>PowerPoint-Präsentation</vt:lpstr>
      <vt:lpstr>PowerPoint-Präsentation</vt:lpstr>
      <vt:lpstr>PowerPoint-Präsentation</vt:lpstr>
      <vt:lpstr>Anmeldung</vt:lpstr>
      <vt:lpstr>Wie werden Sie benachrichtigt?</vt:lpstr>
      <vt:lpstr>PowerPoint-Präsentation</vt:lpstr>
    </vt:vector>
  </TitlesOfParts>
  <Company>Landesschulrat für Kärnten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</dc:title>
  <dc:creator>Sereinig</dc:creator>
  <cp:lastModifiedBy>Kathollnig Christoph Landesschulrat für Kärnten</cp:lastModifiedBy>
  <cp:revision>659</cp:revision>
  <dcterms:created xsi:type="dcterms:W3CDTF">2006-01-23T07:17:13Z</dcterms:created>
  <dcterms:modified xsi:type="dcterms:W3CDTF">2021-02-01T09:06:40Z</dcterms:modified>
</cp:coreProperties>
</file>