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9"/>
  </p:notesMasterIdLst>
  <p:handoutMasterIdLst>
    <p:handoutMasterId r:id="rId10"/>
  </p:handoutMasterIdLst>
  <p:sldIdLst>
    <p:sldId id="510" r:id="rId3"/>
    <p:sldId id="509" r:id="rId4"/>
    <p:sldId id="508" r:id="rId5"/>
    <p:sldId id="511" r:id="rId6"/>
    <p:sldId id="514" r:id="rId7"/>
    <p:sldId id="516" r:id="rId8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639" autoAdjust="0"/>
  </p:normalViewPr>
  <p:slideViewPr>
    <p:cSldViewPr>
      <p:cViewPr varScale="1">
        <p:scale>
          <a:sx n="85" d="100"/>
          <a:sy n="85" d="100"/>
        </p:scale>
        <p:origin x="5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524492145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3519F-8FE6-43DB-B939-26E254DF46AB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5773813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382FE-0517-42B5-9064-68A15DDA3FE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9510330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E941E-6B84-4134-9A25-EF812451E4E4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6792761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D79E2-66DB-4350-BC03-A14D8B44CEC6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82933372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D88F7-FF26-41BA-9D2B-D1BB990A35F1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36918549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517144041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3523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6039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AT" altLang="de-DE" smtClean="0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 </a:t>
            </a:r>
            <a:br>
              <a:rPr lang="de-DE" altLang="de-DE" smtClean="0"/>
            </a:br>
            <a:r>
              <a:rPr lang="de-DE" altLang="de-DE" smtClean="0"/>
              <a:t>Erste Ebene </a:t>
            </a:r>
          </a:p>
          <a:p>
            <a:pPr lvl="1"/>
            <a:r>
              <a:rPr lang="de-DE" altLang="de-DE" smtClean="0"/>
              <a:t>Zweite Ebene – wie Ebene zuvor</a:t>
            </a:r>
          </a:p>
          <a:p>
            <a:pPr lvl="2"/>
            <a:r>
              <a:rPr lang="de-DE" altLang="de-DE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3874C8C-7FF3-4940-A0F6-D701270E9100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76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ransition advClick="0" advTm="4000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71550" y="1493838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 smtClean="0"/>
              <a:t>Aufnahme an weiterführenden Schulen</a:t>
            </a:r>
            <a:r>
              <a:rPr lang="de-DE" altLang="de-DE" sz="2400" b="0" dirty="0" smtClean="0"/>
              <a:t> </a:t>
            </a:r>
            <a:br>
              <a:rPr lang="de-DE" altLang="de-DE" sz="2400" b="0" dirty="0" smtClean="0"/>
            </a:br>
            <a:r>
              <a:rPr lang="de-DE" altLang="de-DE" sz="2000" b="1" dirty="0" smtClean="0">
                <a:solidFill>
                  <a:srgbClr val="FF0000"/>
                </a:solidFill>
              </a:rPr>
              <a:t>2022/23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43213" y="3798888"/>
            <a:ext cx="462121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Nach der Polytechnischen Schule</a:t>
            </a:r>
          </a:p>
        </p:txBody>
      </p:sp>
      <p:sp>
        <p:nvSpPr>
          <p:cNvPr id="2" name="Rechteck 1"/>
          <p:cNvSpPr/>
          <p:nvPr/>
        </p:nvSpPr>
        <p:spPr>
          <a:xfrm>
            <a:off x="1151620" y="4726999"/>
            <a:ext cx="7380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de-DE" altLang="de-DE" sz="1600" u="sng" dirty="0"/>
              <a:t>Aufgrund der Corona-Pandemie erfolgt auch die Anmeldung an Schulen unter Beachtung der geltenden </a:t>
            </a:r>
            <a:r>
              <a:rPr lang="de-DE" altLang="de-DE" sz="1600" u="sng" dirty="0" smtClean="0"/>
              <a:t>Hygienevorschriften. </a:t>
            </a:r>
            <a:r>
              <a:rPr lang="de-DE" altLang="de-DE" sz="1600" u="sng" dirty="0"/>
              <a:t>Bei Fragen wenden Sie sich bitte vorab telefonisch an die Schulleitung.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381931" y="981075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Die richtige Entscheidung für Ihr Kind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67644" y="2276475"/>
            <a:ext cx="8135937" cy="41767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58775" algn="l"/>
              </a:tabLst>
            </a:pPr>
            <a:r>
              <a:rPr lang="de-DE" altLang="de-DE" sz="1600" b="0" dirty="0" smtClean="0"/>
              <a:t>Bedenken Sie bei Ihrer Entscheidung zur Schullaufbahn Ihres Sohnes/Ihrer Tochter: </a:t>
            </a:r>
          </a:p>
          <a:p>
            <a:pPr marL="358775" indent="-358775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58775" algn="l"/>
              </a:tabLst>
            </a:pPr>
            <a:endParaRPr lang="de-DE" altLang="de-DE" sz="1600" b="0" dirty="0" smtClean="0"/>
          </a:p>
          <a:p>
            <a:pPr marL="358775" indent="-358775" fontAlgn="auto">
              <a:lnSpc>
                <a:spcPct val="130000"/>
              </a:lnSpc>
              <a:spcAft>
                <a:spcPts val="0"/>
              </a:spcAft>
              <a:tabLst>
                <a:tab pos="358775" algn="l"/>
              </a:tabLst>
            </a:pPr>
            <a:r>
              <a:rPr lang="de-DE" altLang="de-DE" sz="1600" b="0" dirty="0" smtClean="0"/>
              <a:t> </a:t>
            </a:r>
            <a:r>
              <a:rPr lang="de-DE" altLang="de-DE" sz="1600" b="1" dirty="0" smtClean="0"/>
              <a:t>Welche Interessen</a:t>
            </a:r>
            <a:r>
              <a:rPr lang="de-DE" altLang="de-DE" sz="1600" b="0" dirty="0" smtClean="0"/>
              <a:t> hat mein Sohn/meine Tochter?</a:t>
            </a:r>
          </a:p>
          <a:p>
            <a:pPr marL="358775" indent="-358775" fontAlgn="auto">
              <a:spcAft>
                <a:spcPts val="0"/>
              </a:spcAft>
              <a:buFontTx/>
              <a:buNone/>
              <a:tabLst>
                <a:tab pos="358775" algn="l"/>
              </a:tabLst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20881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944563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smtClean="0"/>
              <a:t>Welche Ausbildungswege stehen nach der 9. Schulstufe offen?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844675"/>
            <a:ext cx="8135937" cy="45005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DE" altLang="de-DE" sz="1400" b="1" dirty="0" smtClean="0"/>
              <a:t>Lehre + Berufsschule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 smtClean="0"/>
              <a:t>A</a:t>
            </a:r>
            <a:r>
              <a:rPr lang="de-AT" altLang="de-DE" sz="1400" b="0" dirty="0" smtClean="0"/>
              <a:t>llgemein 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(AHS)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 smtClean="0"/>
              <a:t>	Gymnasium, Realgymnasium,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 smtClean="0"/>
              <a:t>	Oberstufenrealgymnasium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DE" altLang="de-DE" sz="1400" b="0" dirty="0" smtClean="0"/>
              <a:t>Bildungsanstalt für Elementarpädagogik </a:t>
            </a:r>
            <a:endParaRPr lang="de-AT" altLang="de-DE" sz="1400" b="0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M</a:t>
            </a:r>
            <a:r>
              <a:rPr lang="de-AT" altLang="de-DE" sz="1400" b="0" dirty="0" smtClean="0"/>
              <a:t>ittlere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(BMS)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 smtClean="0"/>
              <a:t>	Handelsschule, Wirtschaftliche Fachschule, </a:t>
            </a:r>
            <a:r>
              <a:rPr lang="de-DE" altLang="de-DE" sz="1400" b="0" dirty="0" smtClean="0"/>
              <a:t>Fachschule für Tourismus,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Technische Fachschule etc.</a:t>
            </a:r>
            <a:endParaRPr lang="de-AT" altLang="de-DE" sz="1400" b="0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(BHS)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1" dirty="0" smtClean="0"/>
              <a:t>	</a:t>
            </a:r>
            <a:r>
              <a:rPr lang="de-AT" altLang="de-DE" sz="1400" b="0" dirty="0" smtClean="0"/>
              <a:t>Handelsakademie, </a:t>
            </a:r>
            <a:r>
              <a:rPr lang="de-DE" altLang="de-DE" sz="1400" b="0" dirty="0" smtClean="0"/>
              <a:t>Höhere technische Lehranstalt,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Höhere Lehranstalt für wirtschaftliche Berufe,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Höhere Lehranstalt für Tourismus etc.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1" dirty="0" smtClean="0"/>
              <a:t>Hinweis: </a:t>
            </a:r>
            <a:r>
              <a:rPr lang="de-DE" altLang="de-DE" sz="1400" b="0" dirty="0" smtClean="0"/>
              <a:t>Weitere Informationen über einzelne Schulen finden sie auf der Homepage der Bildungsdirektion für Kärnten unter </a:t>
            </a:r>
            <a:r>
              <a:rPr lang="de-DE" altLang="de-DE" sz="1400" b="0" dirty="0" smtClean="0">
                <a:hlinkClick r:id="rId2"/>
              </a:rPr>
              <a:t>www.bildung-ktn.gv.at</a:t>
            </a:r>
            <a:r>
              <a:rPr lang="de-DE" altLang="de-DE" sz="1400" b="0" dirty="0" smtClean="0"/>
              <a:t> unter dem Menüpunkt „Schulen für Kärnten“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86779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201567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Anmeldung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53839" y="2452517"/>
            <a:ext cx="8121650" cy="320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altLang="de-DE" sz="1600" b="0" dirty="0" smtClean="0"/>
              <a:t>Alle Schüler/innen, die eine weiterführende Schule </a:t>
            </a:r>
          </a:p>
          <a:p>
            <a:pPr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(AHS, BMS, BHS) besuchen wollen, müssen sich anmelden.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fontAlgn="auto">
              <a:spcAft>
                <a:spcPts val="0"/>
              </a:spcAft>
            </a:pPr>
            <a:r>
              <a:rPr lang="de-DE" altLang="de-DE" sz="1600" b="0" dirty="0" smtClean="0"/>
              <a:t>Anmeldefrist: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r>
              <a:rPr lang="de-DE" altLang="de-DE" sz="1600" b="1" dirty="0" smtClean="0">
                <a:solidFill>
                  <a:srgbClr val="FF0000"/>
                </a:solidFill>
              </a:rPr>
              <a:t>ab Freitag, </a:t>
            </a:r>
            <a:r>
              <a:rPr lang="de-DE" altLang="de-DE" sz="1600" dirty="0" smtClean="0">
                <a:solidFill>
                  <a:srgbClr val="FF0000"/>
                </a:solidFill>
              </a:rPr>
              <a:t>11</a:t>
            </a:r>
            <a:r>
              <a:rPr lang="de-DE" altLang="de-DE" sz="1600" b="1" dirty="0" smtClean="0">
                <a:solidFill>
                  <a:srgbClr val="FF0000"/>
                </a:solidFill>
              </a:rPr>
              <a:t>. Februar 2022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r>
              <a:rPr lang="de-DE" altLang="de-DE" sz="1600" b="1" dirty="0" smtClean="0">
                <a:solidFill>
                  <a:srgbClr val="FF0000"/>
                </a:solidFill>
              </a:rPr>
              <a:t>bis Freitag, </a:t>
            </a:r>
            <a:r>
              <a:rPr lang="de-DE" altLang="de-DE" sz="1600" dirty="0" smtClean="0">
                <a:solidFill>
                  <a:srgbClr val="FF0000"/>
                </a:solidFill>
              </a:rPr>
              <a:t>04</a:t>
            </a:r>
            <a:r>
              <a:rPr lang="de-DE" altLang="de-DE" sz="1600" b="1" dirty="0" smtClean="0">
                <a:solidFill>
                  <a:srgbClr val="FF0000"/>
                </a:solidFill>
              </a:rPr>
              <a:t>. </a:t>
            </a:r>
            <a:r>
              <a:rPr lang="de-DE" altLang="de-DE" sz="1600" dirty="0" smtClean="0">
                <a:solidFill>
                  <a:srgbClr val="FF0000"/>
                </a:solidFill>
              </a:rPr>
              <a:t>März</a:t>
            </a:r>
            <a:r>
              <a:rPr lang="de-DE" altLang="de-DE" sz="1600" b="1" dirty="0" smtClean="0">
                <a:solidFill>
                  <a:srgbClr val="FF0000"/>
                </a:solidFill>
              </a:rPr>
              <a:t> 2022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fontAlgn="auto">
              <a:spcAft>
                <a:spcPts val="0"/>
              </a:spcAft>
            </a:pPr>
            <a:r>
              <a:rPr lang="de-DE" altLang="de-DE" sz="1600" b="0" dirty="0" smtClean="0"/>
              <a:t>Bringen Sie das Original der Schulnachricht</a:t>
            </a:r>
            <a:r>
              <a:rPr lang="de-DE" altLang="de-DE" sz="1600" b="0" dirty="0"/>
              <a:t> </a:t>
            </a:r>
            <a:r>
              <a:rPr lang="de-DE" altLang="de-DE" sz="1600" b="0" dirty="0" smtClean="0"/>
              <a:t>mit.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450502791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92522" y="1106896"/>
            <a:ext cx="8229600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Wie werden Sie benachrichtigt?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7544" y="2249896"/>
            <a:ext cx="8101012" cy="4283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DE" altLang="de-DE" sz="1600" b="1" dirty="0" smtClean="0"/>
              <a:t>Von AHS, BMS und BHS: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400" b="1" dirty="0" smtClean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DE" altLang="de-DE" sz="1600" b="0" dirty="0" smtClean="0"/>
              <a:t>Sie erhalten bis spätestens </a:t>
            </a:r>
            <a:r>
              <a:rPr lang="de-DE" altLang="de-DE" sz="1600" dirty="0" smtClean="0">
                <a:solidFill>
                  <a:srgbClr val="FF0000"/>
                </a:solidFill>
              </a:rPr>
              <a:t>04. April 2022 </a:t>
            </a:r>
            <a:r>
              <a:rPr lang="de-DE" altLang="de-DE" sz="1600" b="0" dirty="0" smtClean="0"/>
              <a:t>eine schriftliche Nachricht der Erstwunschschule.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600" b="0" dirty="0" smtClean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 smtClean="0"/>
              <a:t>Wenn Ihnen kein Schulplatz vorläufig zugewiesen werden konnte, haben Sie </a:t>
            </a:r>
            <a:r>
              <a:rPr lang="de-AT" altLang="de-DE" sz="1600" b="1" dirty="0" smtClean="0"/>
              <a:t>ab Anfang April</a:t>
            </a:r>
            <a:r>
              <a:rPr lang="de-AT" altLang="de-DE" sz="1600" b="0" dirty="0" smtClean="0"/>
              <a:t> die Möglichkeit, sich auf der </a:t>
            </a:r>
            <a:r>
              <a:rPr lang="de-AT" altLang="de-DE" sz="1600" b="1" dirty="0" smtClean="0"/>
              <a:t>Homepage der Bildungsdirektion für Kärnten</a:t>
            </a:r>
            <a:r>
              <a:rPr lang="de-AT" altLang="de-DE" sz="1600" b="0" dirty="0" smtClean="0"/>
              <a:t> darüber zu informiert, an welchen Schulen noch Schulplätze verfügbar sind.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AT" altLang="de-DE" sz="1600" b="0" dirty="0" smtClean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 smtClean="0"/>
              <a:t>Der Antrag auf Aufnahme kann bis </a:t>
            </a:r>
            <a:r>
              <a:rPr lang="de-AT" altLang="de-DE" sz="1600" dirty="0" smtClean="0">
                <a:solidFill>
                  <a:srgbClr val="FF0000"/>
                </a:solidFill>
              </a:rPr>
              <a:t>30</a:t>
            </a:r>
            <a:r>
              <a:rPr lang="de-AT" altLang="de-DE" sz="1600" b="1" dirty="0" smtClean="0">
                <a:solidFill>
                  <a:srgbClr val="FF0000"/>
                </a:solidFill>
              </a:rPr>
              <a:t>. April 2022 </a:t>
            </a:r>
            <a:r>
              <a:rPr lang="de-AT" altLang="de-DE" sz="1600" b="0" dirty="0" smtClean="0"/>
              <a:t>bei einer Schule, an der noch freie Schulplätze vorhanden sind, gestellt werden. Das Original der Schulnachricht ist an dieser Schule abzugeben. Die vorläufige Schulplatzzuweisung durch diese Schule erfolgt </a:t>
            </a:r>
            <a:r>
              <a:rPr lang="de-AT" altLang="de-DE" sz="1600" b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bis</a:t>
            </a:r>
            <a:r>
              <a:rPr lang="de-AT" altLang="de-DE" sz="1600" b="0" dirty="0" smtClean="0">
                <a:solidFill>
                  <a:srgbClr val="FF0000"/>
                </a:solidFill>
              </a:rPr>
              <a:t> </a:t>
            </a:r>
            <a:r>
              <a:rPr lang="de-AT" altLang="de-DE" sz="1600" b="1" dirty="0" smtClean="0">
                <a:solidFill>
                  <a:srgbClr val="FF0000"/>
                </a:solidFill>
              </a:rPr>
              <a:t>15. Mai 2022</a:t>
            </a:r>
            <a:r>
              <a:rPr lang="de-AT" altLang="de-DE" sz="1600" b="0" dirty="0" smtClean="0">
                <a:solidFill>
                  <a:srgbClr val="FF0000"/>
                </a:solidFill>
              </a:rPr>
              <a:t>. 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 smtClean="0"/>
              <a:t>Aufnahmebewerber/innen, denen auch in der 2. Aufnahmerunde kein Schulplatz vorläufig zugewiesen werden konnte, werden dem Bildungsdirektion für Kärnten gemeldet, der sich im Einvernehmen mit Ihnen um einen geeigneten Schulplatz bemühen wird.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182513750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691680" y="1253341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Wenn Sie Fragen haben	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22176" y="2708920"/>
            <a:ext cx="8229600" cy="2617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Wenden Sie sich bitte an die Direktion</a:t>
            </a:r>
            <a:br>
              <a:rPr lang="de-DE" altLang="de-DE" sz="1600" b="0" dirty="0" smtClean="0"/>
            </a:br>
            <a:r>
              <a:rPr lang="de-DE" altLang="de-DE" sz="1600" b="0" dirty="0" smtClean="0"/>
              <a:t>oder die Bildungsberatung ihrer Schule bzw. an die Wunschschule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de-DE" altLang="de-DE" sz="1600" b="0" dirty="0" smtClean="0"/>
              <a:t>Weitere Informationen finden Sie auf der Website </a:t>
            </a:r>
            <a:r>
              <a:rPr lang="de-DE" altLang="de-DE" sz="1600" b="0" dirty="0" smtClean="0">
                <a:hlinkClick r:id="rId2"/>
              </a:rPr>
              <a:t>www.bildung-ktn.gv.at</a:t>
            </a:r>
            <a:endParaRPr lang="de-DE" altLang="de-DE" sz="1600" b="0" dirty="0" smtClean="0"/>
          </a:p>
          <a:p>
            <a:pPr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5811884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392</Words>
  <Application>Microsoft Office PowerPoint</Application>
  <PresentationFormat>Bildschirmpräsentation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Corbel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Anmeldung</vt:lpstr>
      <vt:lpstr>Wie werden Sie benachrichtigt?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Ebner-Dolgar Lisa-Marie</cp:lastModifiedBy>
  <cp:revision>661</cp:revision>
  <dcterms:created xsi:type="dcterms:W3CDTF">2006-01-23T07:17:13Z</dcterms:created>
  <dcterms:modified xsi:type="dcterms:W3CDTF">2022-01-27T15:08:36Z</dcterms:modified>
</cp:coreProperties>
</file>